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89" r:id="rId5"/>
    <p:sldId id="261" r:id="rId6"/>
    <p:sldId id="288" r:id="rId7"/>
    <p:sldId id="310" r:id="rId8"/>
    <p:sldId id="318" r:id="rId9"/>
    <p:sldId id="319" r:id="rId10"/>
    <p:sldId id="320" r:id="rId11"/>
    <p:sldId id="317" r:id="rId12"/>
    <p:sldId id="260" r:id="rId13"/>
    <p:sldId id="259" r:id="rId14"/>
    <p:sldId id="311" r:id="rId15"/>
    <p:sldId id="266" r:id="rId16"/>
    <p:sldId id="295" r:id="rId17"/>
    <p:sldId id="294" r:id="rId18"/>
    <p:sldId id="268" r:id="rId19"/>
    <p:sldId id="262" r:id="rId20"/>
    <p:sldId id="286" r:id="rId21"/>
    <p:sldId id="287" r:id="rId22"/>
    <p:sldId id="321" r:id="rId23"/>
    <p:sldId id="270" r:id="rId24"/>
    <p:sldId id="285" r:id="rId25"/>
    <p:sldId id="308" r:id="rId26"/>
    <p:sldId id="307" r:id="rId27"/>
    <p:sldId id="324" r:id="rId28"/>
    <p:sldId id="322" r:id="rId29"/>
    <p:sldId id="323" r:id="rId30"/>
    <p:sldId id="296" r:id="rId31"/>
    <p:sldId id="272" r:id="rId32"/>
    <p:sldId id="297" r:id="rId33"/>
    <p:sldId id="273" r:id="rId34"/>
    <p:sldId id="298" r:id="rId35"/>
    <p:sldId id="313" r:id="rId36"/>
    <p:sldId id="299" r:id="rId37"/>
    <p:sldId id="314" r:id="rId38"/>
    <p:sldId id="300" r:id="rId39"/>
    <p:sldId id="315" r:id="rId40"/>
    <p:sldId id="301" r:id="rId41"/>
    <p:sldId id="277" r:id="rId42"/>
    <p:sldId id="304" r:id="rId43"/>
    <p:sldId id="305" r:id="rId44"/>
    <p:sldId id="312" r:id="rId45"/>
    <p:sldId id="302" r:id="rId46"/>
    <p:sldId id="303" r:id="rId47"/>
    <p:sldId id="316" r:id="rId48"/>
    <p:sldId id="306" r:id="rId49"/>
    <p:sldId id="271" r:id="rId50"/>
    <p:sldId id="290" r:id="rId51"/>
    <p:sldId id="293" r:id="rId52"/>
    <p:sldId id="291" r:id="rId53"/>
    <p:sldId id="283" r:id="rId54"/>
    <p:sldId id="280" r:id="rId55"/>
    <p:sldId id="278" r:id="rId56"/>
    <p:sldId id="284" r:id="rId57"/>
    <p:sldId id="279" r:id="rId58"/>
    <p:sldId id="267" r:id="rId59"/>
    <p:sldId id="281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4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978.90918" units="1/in"/>
          <inkml:channelProperty channel="Y" name="resolution" value="2978.66846" units="1/in"/>
          <inkml:channelProperty channel="F" name="resolution" value="INF" units="1/dev"/>
        </inkml:channelProperties>
      </inkml:inkSource>
      <inkml:timestamp xml:id="ts0" timeString="2008-01-29T20:42:33.9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104 0 28,'0'0'12,"0"0"-1,0 0-3,-9 8 0,5 4-3,2 6-1,-3 12-1,1 9-1,1 10-1,-1 9 0,3 10 1,-2 6 1,2 5-1,-1 5 1,1 2 1,-1 2 1,-1 3-1,1 4 1,1 2-1,1 1 0,-2 5-1,4 1 0,-1 1-1,1 1 0,-2-6-1,3-3 0,-2-7 0,1-8 0,0-7 0,1-1-2,1-9 1,0 3 1,1-4 0,0-1 0,-1-4-1,-3 4 1,-2-6-1,-3-2 2,-3-2-1,1-7-1,-3-10-1,1 2 2,8-38 0,-17 77 1,17-77-2,-16 68-4,16-68 2,-11 69 0,11-69 0,-6 88-3,6-88 3,0 88-3,3-30 4,-3-58 1,11 94 0,-11-94 0,18 82 0,-18-82 0,22 56-2,-22-56 1,0 0-1,0 0 0,52 50 0,-52-50 1,0 0-1,0 0 1,0 0 1,53 3 0,-53-3-6,0 0-2,0 0-9,0 0-9,0 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978.90918" units="1/in"/>
          <inkml:channelProperty channel="Y" name="resolution" value="2978.66846" units="1/in"/>
          <inkml:channelProperty channel="F" name="resolution" value="INF" units="1/dev"/>
        </inkml:channelProperties>
      </inkml:inkSource>
      <inkml:timestamp xml:id="ts0" timeString="2008-01-29T20:42:12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92 0 16,'0'0'4,"0"0"1,0 0-4,0 0-2,0 0 1,-56 6 0,56-6-1,0 0 2,0 0-2,0 0-1,-17 62 3,17-62 0,-5 51 1,5-51-1,-5 95-1,5-95-2,-5 111 0,3-29 2,0-9-4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978.90918" units="1/in"/>
          <inkml:channelProperty channel="Y" name="resolution" value="2978.66846" units="1/in"/>
          <inkml:channelProperty channel="F" name="resolution" value="INF" units="1/dev"/>
        </inkml:channelProperties>
      </inkml:inkSource>
      <inkml:timestamp xml:id="ts0" timeString="2008-01-29T21:05:20.8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34,'0'0'30,"0"0"-4,0 0-5,0 0-3,0 0-3,0 0-5,0 0-4,0 0-2,0 0-1,0 0-2,0 0-3,0 0-4,1 9-10,-1-9-13,5 17-5,-5-17 1,2 22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978.90918" units="1/in"/>
          <inkml:channelProperty channel="Y" name="resolution" value="2978.66846" units="1/in"/>
          <inkml:channelProperty channel="F" name="resolution" value="INF" units="1/dev"/>
        </inkml:channelProperties>
      </inkml:inkSource>
      <inkml:timestamp xml:id="ts0" timeString="2008-01-29T21:05:21.1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40,'0'0'23,"0"0"-6,0 0-2,0 0-4,0 0-3,0 0-3,0 0-2,0 0-2,0 0-4,3 9-8,-2 3-12,-1-12-5,4 14 1,-4-14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978.90918" units="1/in"/>
          <inkml:channelProperty channel="Y" name="resolution" value="2978.66846" units="1/in"/>
          <inkml:channelProperty channel="F" name="resolution" value="INF" units="1/dev"/>
        </inkml:channelProperties>
      </inkml:inkSource>
      <inkml:timestamp xml:id="ts0" timeString="2008-01-29T21:09:00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8 65,'0'0'37,"-19"-3"-1,19 3 1,0 0-29,0 0-5,0 0-1,0 0-2,0 0-3,0 0-2,0 0-4,17-5-7,-17 5-9,0 0-9,0 0-2,0 0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978.90918" units="1/in"/>
          <inkml:channelProperty channel="Y" name="resolution" value="2978.66846" units="1/in"/>
          <inkml:channelProperty channel="F" name="resolution" value="INF" units="1/dev"/>
        </inkml:channelProperties>
      </inkml:inkSource>
      <inkml:timestamp xml:id="ts0" timeString="2008-01-29T21:09:01.5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7 52,'-6'6'37,"6"-6"-2,0 0 1,0 0-20,0 0-10,0 0-3,0 0-1,0 0-3,0 0-3,0 0-5,0 0-8,-2-13-18,2 13-1,0 0 1,0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978.90918" units="1/in"/>
          <inkml:channelProperty channel="Y" name="resolution" value="2978.66846" units="1/in"/>
          <inkml:channelProperty channel="F" name="resolution" value="INF" units="1/dev"/>
        </inkml:channelProperties>
      </inkml:inkSource>
      <inkml:timestamp xml:id="ts0" timeString="2008-01-29T21:09:00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8 65,'0'0'37,"-19"-3"-1,19 3 1,0 0-29,0 0-5,0 0-1,0 0-2,0 0-3,0 0-2,0 0-4,17-5-7,-17 5-9,0 0-9,0 0-2,0 0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978.90918" units="1/in"/>
          <inkml:channelProperty channel="Y" name="resolution" value="2978.66846" units="1/in"/>
          <inkml:channelProperty channel="F" name="resolution" value="INF" units="1/dev"/>
        </inkml:channelProperties>
      </inkml:inkSource>
      <inkml:timestamp xml:id="ts0" timeString="2008-01-29T21:09:01.5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7 52,'-6'6'37,"6"-6"-2,0 0 1,0 0-20,0 0-10,0 0-3,0 0-1,0 0-3,0 0-3,0 0-5,0 0-8,-2-13-18,2 13-1,0 0 1,0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FE510191-BCDB-F242-AC89-E2ACCAC05859}" type="datetimeFigureOut">
              <a:rPr lang="en-US"/>
              <a:pPr>
                <a:defRPr/>
              </a:pPr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F52A455-2257-7340-8CBB-D5A4FFA1DA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765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52A455-2257-7340-8CBB-D5A4FFA1DAF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1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1F8AE-E8CC-DA45-9166-F5F5CCF42A6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BAFE3C-2B6B-924E-AAC1-EE87C2062A0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3F6BF90-F1FA-8744-B302-1F2230AFA788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3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8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430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430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4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201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1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7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2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85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61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402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Text Box 7"/>
          <p:cNvSpPr txBox="1">
            <a:spLocks noChangeArrowheads="1"/>
          </p:cNvSpPr>
          <p:nvPr userDrawn="1"/>
        </p:nvSpPr>
        <p:spPr bwMode="auto">
          <a:xfrm>
            <a:off x="0" y="0"/>
            <a:ext cx="100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b="1" smtClean="0">
                <a:ea typeface="+mn-ea"/>
                <a:cs typeface="+mn-cs"/>
              </a:rPr>
              <a:t>CS2110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ustomXml" Target="../ink/ink2.xm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ustomXml" Target="../ink/ink4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6.xm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8.xm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Von Neumann Model</a:t>
            </a:r>
          </a:p>
        </p:txBody>
      </p:sp>
      <p:sp>
        <p:nvSpPr>
          <p:cNvPr id="3074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Chapter 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2816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Harvard Mark I</a:t>
            </a:r>
          </a:p>
          <a:p>
            <a:pPr lvl="1"/>
            <a:r>
              <a:rPr lang="en-US" dirty="0" smtClean="0"/>
              <a:t>Switches, relays, rotating shafts, clutches</a:t>
            </a:r>
          </a:p>
          <a:p>
            <a:pPr lvl="1"/>
            <a:r>
              <a:rPr lang="en-US" dirty="0" smtClean="0"/>
              <a:t>60 sets of 24 decimal switches</a:t>
            </a:r>
          </a:p>
          <a:p>
            <a:pPr lvl="1"/>
            <a:r>
              <a:rPr lang="en-US" dirty="0" smtClean="0"/>
              <a:t>72 adding machines with 23 decimal digits</a:t>
            </a:r>
          </a:p>
          <a:p>
            <a:pPr lvl="1"/>
            <a:r>
              <a:rPr lang="en-US" dirty="0" smtClean="0"/>
              <a:t>Instructions stored on paper tape loop</a:t>
            </a:r>
          </a:p>
          <a:p>
            <a:pPr lvl="1"/>
            <a:r>
              <a:rPr lang="en-US" dirty="0" smtClean="0"/>
              <a:t>3.7 kW electric motor(!)</a:t>
            </a:r>
          </a:p>
          <a:p>
            <a:pPr lvl="1"/>
            <a:r>
              <a:rPr lang="en-US" dirty="0">
                <a:solidFill>
                  <a:srgbClr val="FF6600"/>
                </a:solidFill>
              </a:rPr>
              <a:t>3 additions/</a:t>
            </a:r>
            <a:r>
              <a:rPr lang="en-US" dirty="0" smtClean="0">
                <a:solidFill>
                  <a:srgbClr val="FF6600"/>
                </a:solidFill>
              </a:rPr>
              <a:t>sec, </a:t>
            </a:r>
            <a:r>
              <a:rPr lang="en-US" dirty="0">
                <a:solidFill>
                  <a:srgbClr val="FF6600"/>
                </a:solidFill>
              </a:rPr>
              <a:t>6 sec/</a:t>
            </a:r>
            <a:r>
              <a:rPr lang="en-US" dirty="0" smtClean="0">
                <a:solidFill>
                  <a:srgbClr val="FF6600"/>
                </a:solidFill>
              </a:rPr>
              <a:t>multiplication</a:t>
            </a:r>
          </a:p>
          <a:p>
            <a:r>
              <a:rPr lang="en-US" dirty="0" smtClean="0"/>
              <a:t>EDVAC</a:t>
            </a:r>
          </a:p>
          <a:p>
            <a:pPr lvl="1"/>
            <a:r>
              <a:rPr lang="en-US" dirty="0"/>
              <a:t>6,000 vacuum tubes, 12,000 </a:t>
            </a:r>
            <a:r>
              <a:rPr lang="en-US" dirty="0" smtClean="0"/>
              <a:t>diodes</a:t>
            </a:r>
          </a:p>
          <a:p>
            <a:pPr lvl="1"/>
            <a:r>
              <a:rPr lang="en-US" dirty="0" smtClean="0"/>
              <a:t>Magnetic tape input/output</a:t>
            </a:r>
            <a:endParaRPr lang="en-US" dirty="0"/>
          </a:p>
          <a:p>
            <a:pPr lvl="1"/>
            <a:r>
              <a:rPr lang="en-US" dirty="0" smtClean="0"/>
              <a:t>1000 44-bit words in 128 acoustic delay lines</a:t>
            </a:r>
          </a:p>
          <a:p>
            <a:pPr lvl="1"/>
            <a:r>
              <a:rPr lang="en-US" dirty="0" smtClean="0"/>
              <a:t>56 kW power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1160 additions/second, 340 multiplications/sec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9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Instructions as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von Neumann model leads us to treat machine instructions as just another data representation!</a:t>
            </a:r>
          </a:p>
          <a:p>
            <a:r>
              <a:rPr lang="en-US" dirty="0" smtClean="0"/>
              <a:t>Think unsigned integer, twos-complement integer, ASCII, IEEE-754 floating point, ..., and </a:t>
            </a:r>
            <a:r>
              <a:rPr lang="en-US" dirty="0"/>
              <a:t>m</a:t>
            </a:r>
            <a:r>
              <a:rPr lang="en-US" dirty="0" smtClean="0"/>
              <a:t>achine instructions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5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Memory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stored in memory?</a:t>
            </a: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r>
              <a:rPr lang="en-US">
                <a:latin typeface="Arial" charset="0"/>
              </a:rPr>
              <a:t>How many memories do we need?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Memory</a:t>
            </a:r>
          </a:p>
        </p:txBody>
      </p:sp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2971800" y="3733800"/>
            <a:ext cx="3429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457200" y="4267200"/>
            <a:ext cx="1752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MAR</a:t>
            </a:r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6781800" y="4267200"/>
            <a:ext cx="1828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MDR</a:t>
            </a:r>
          </a:p>
        </p:txBody>
      </p:sp>
      <p:sp>
        <p:nvSpPr>
          <p:cNvPr id="13317" name="Line 7"/>
          <p:cNvSpPr>
            <a:spLocks noChangeShapeType="1"/>
          </p:cNvSpPr>
          <p:nvPr/>
        </p:nvSpPr>
        <p:spPr bwMode="auto">
          <a:xfrm flipV="1">
            <a:off x="1295400" y="1828800"/>
            <a:ext cx="0" cy="2438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3318" name="AutoShape 8"/>
          <p:cNvCxnSpPr>
            <a:cxnSpLocks noChangeShapeType="1"/>
            <a:stCxn id="13315" idx="2"/>
            <a:endCxn id="13319" idx="0"/>
          </p:cNvCxnSpPr>
          <p:nvPr/>
        </p:nvCxnSpPr>
        <p:spPr bwMode="auto">
          <a:xfrm rot="5400000" flipH="1" flipV="1">
            <a:off x="2000250" y="3067050"/>
            <a:ext cx="1143000" cy="2476500"/>
          </a:xfrm>
          <a:prstGeom prst="bentConnector5">
            <a:avLst>
              <a:gd name="adj1" fmla="val -146806"/>
              <a:gd name="adj2" fmla="val 50769"/>
              <a:gd name="adj3" fmla="val 175833"/>
            </a:avLst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9" name="Rectangle 9"/>
          <p:cNvSpPr>
            <a:spLocks noChangeArrowheads="1"/>
          </p:cNvSpPr>
          <p:nvPr/>
        </p:nvSpPr>
        <p:spPr bwMode="auto">
          <a:xfrm>
            <a:off x="2971800" y="37338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3320" name="Rectangle 10"/>
          <p:cNvSpPr>
            <a:spLocks noChangeArrowheads="1"/>
          </p:cNvSpPr>
          <p:nvPr/>
        </p:nvSpPr>
        <p:spPr bwMode="auto">
          <a:xfrm>
            <a:off x="4648200" y="3733800"/>
            <a:ext cx="1752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cxnSp>
        <p:nvCxnSpPr>
          <p:cNvPr id="13321" name="AutoShape 11"/>
          <p:cNvCxnSpPr>
            <a:cxnSpLocks noChangeShapeType="1"/>
            <a:stCxn id="13320" idx="2"/>
            <a:endCxn id="13316" idx="2"/>
          </p:cNvCxnSpPr>
          <p:nvPr/>
        </p:nvCxnSpPr>
        <p:spPr bwMode="auto">
          <a:xfrm rot="5400000" flipH="1" flipV="1">
            <a:off x="6343650" y="4057650"/>
            <a:ext cx="533400" cy="2171700"/>
          </a:xfrm>
          <a:prstGeom prst="bentConnector3">
            <a:avLst>
              <a:gd name="adj1" fmla="val -217264"/>
            </a:avLst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2" name="AutoShape 12"/>
          <p:cNvCxnSpPr>
            <a:cxnSpLocks noChangeShapeType="1"/>
            <a:stCxn id="13316" idx="0"/>
            <a:endCxn id="13320" idx="0"/>
          </p:cNvCxnSpPr>
          <p:nvPr/>
        </p:nvCxnSpPr>
        <p:spPr bwMode="auto">
          <a:xfrm rot="5400000" flipH="1">
            <a:off x="6343650" y="2914650"/>
            <a:ext cx="533400" cy="2171700"/>
          </a:xfrm>
          <a:prstGeom prst="bentConnector3">
            <a:avLst>
              <a:gd name="adj1" fmla="val 262500"/>
            </a:avLst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3" name="Text Box 13"/>
          <p:cNvSpPr txBox="1">
            <a:spLocks noChangeArrowheads="1"/>
          </p:cNvSpPr>
          <p:nvPr/>
        </p:nvSpPr>
        <p:spPr bwMode="auto">
          <a:xfrm>
            <a:off x="3352800" y="3810000"/>
            <a:ext cx="831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ADDR</a:t>
            </a:r>
          </a:p>
        </p:txBody>
      </p:sp>
      <p:sp>
        <p:nvSpPr>
          <p:cNvPr id="13324" name="Text Box 14"/>
          <p:cNvSpPr txBox="1">
            <a:spLocks noChangeArrowheads="1"/>
          </p:cNvSpPr>
          <p:nvPr/>
        </p:nvSpPr>
        <p:spPr bwMode="auto">
          <a:xfrm>
            <a:off x="4953000" y="3810000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DATA IN</a:t>
            </a:r>
          </a:p>
        </p:txBody>
      </p:sp>
      <p:sp>
        <p:nvSpPr>
          <p:cNvPr id="13325" name="Text Box 15"/>
          <p:cNvSpPr txBox="1">
            <a:spLocks noChangeArrowheads="1"/>
          </p:cNvSpPr>
          <p:nvPr/>
        </p:nvSpPr>
        <p:spPr bwMode="auto">
          <a:xfrm>
            <a:off x="4724400" y="4953000"/>
            <a:ext cx="1339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DATA OUT</a:t>
            </a:r>
          </a:p>
        </p:txBody>
      </p:sp>
      <p:sp>
        <p:nvSpPr>
          <p:cNvPr id="13326" name="Line 16"/>
          <p:cNvSpPr>
            <a:spLocks noChangeShapeType="1"/>
          </p:cNvSpPr>
          <p:nvPr/>
        </p:nvSpPr>
        <p:spPr bwMode="auto">
          <a:xfrm flipV="1">
            <a:off x="7696200" y="1828800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7" name="Line 17"/>
          <p:cNvSpPr>
            <a:spLocks noChangeShapeType="1"/>
          </p:cNvSpPr>
          <p:nvPr/>
        </p:nvSpPr>
        <p:spPr bwMode="auto">
          <a:xfrm>
            <a:off x="0" y="1828800"/>
            <a:ext cx="9144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Text Box 21"/>
          <p:cNvSpPr txBox="1">
            <a:spLocks noChangeArrowheads="1"/>
          </p:cNvSpPr>
          <p:nvPr/>
        </p:nvSpPr>
        <p:spPr bwMode="auto">
          <a:xfrm>
            <a:off x="7696200" y="3886200"/>
            <a:ext cx="66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OUT</a:t>
            </a:r>
          </a:p>
        </p:txBody>
      </p:sp>
      <p:sp>
        <p:nvSpPr>
          <p:cNvPr id="13329" name="Text Box 22"/>
          <p:cNvSpPr txBox="1">
            <a:spLocks noChangeArrowheads="1"/>
          </p:cNvSpPr>
          <p:nvPr/>
        </p:nvSpPr>
        <p:spPr bwMode="auto">
          <a:xfrm>
            <a:off x="7772400" y="48768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</a:t>
            </a:r>
          </a:p>
        </p:txBody>
      </p:sp>
      <p:sp>
        <p:nvSpPr>
          <p:cNvPr id="13330" name="Text Box 23"/>
          <p:cNvSpPr txBox="1">
            <a:spLocks noChangeArrowheads="1"/>
          </p:cNvSpPr>
          <p:nvPr/>
        </p:nvSpPr>
        <p:spPr bwMode="auto">
          <a:xfrm>
            <a:off x="1314450" y="4876800"/>
            <a:ext cx="66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OUT</a:t>
            </a:r>
          </a:p>
        </p:txBody>
      </p:sp>
      <p:sp>
        <p:nvSpPr>
          <p:cNvPr id="13331" name="Text Box 24"/>
          <p:cNvSpPr txBox="1">
            <a:spLocks noChangeArrowheads="1"/>
          </p:cNvSpPr>
          <p:nvPr/>
        </p:nvSpPr>
        <p:spPr bwMode="auto">
          <a:xfrm>
            <a:off x="1416050" y="38862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</a:t>
            </a:r>
          </a:p>
        </p:txBody>
      </p:sp>
      <p:sp>
        <p:nvSpPr>
          <p:cNvPr id="13332" name="Line 25"/>
          <p:cNvSpPr>
            <a:spLocks noChangeShapeType="1"/>
          </p:cNvSpPr>
          <p:nvPr/>
        </p:nvSpPr>
        <p:spPr bwMode="auto">
          <a:xfrm>
            <a:off x="8839200" y="1828800"/>
            <a:ext cx="0" cy="47418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6"/>
          <p:cNvSpPr>
            <a:spLocks noChangeShapeType="1"/>
          </p:cNvSpPr>
          <p:nvPr/>
        </p:nvSpPr>
        <p:spPr bwMode="auto">
          <a:xfrm flipH="1">
            <a:off x="7696200" y="6570663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Rectangle 27"/>
          <p:cNvSpPr>
            <a:spLocks noChangeArrowheads="1"/>
          </p:cNvSpPr>
          <p:nvPr/>
        </p:nvSpPr>
        <p:spPr bwMode="auto">
          <a:xfrm>
            <a:off x="320675" y="2246313"/>
            <a:ext cx="8366125" cy="4484687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3335" name="Text Box 28"/>
          <p:cNvSpPr txBox="1">
            <a:spLocks noChangeArrowheads="1"/>
          </p:cNvSpPr>
          <p:nvPr/>
        </p:nvSpPr>
        <p:spPr bwMode="auto">
          <a:xfrm>
            <a:off x="3352800" y="4953000"/>
            <a:ext cx="552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WE</a:t>
            </a:r>
          </a:p>
        </p:txBody>
      </p:sp>
      <p:sp>
        <p:nvSpPr>
          <p:cNvPr id="13336" name="Line 29"/>
          <p:cNvSpPr>
            <a:spLocks noChangeShapeType="1"/>
          </p:cNvSpPr>
          <p:nvPr/>
        </p:nvSpPr>
        <p:spPr bwMode="auto">
          <a:xfrm>
            <a:off x="2813050" y="274638"/>
            <a:ext cx="0" cy="58531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30"/>
          <p:cNvSpPr>
            <a:spLocks noChangeShapeType="1"/>
          </p:cNvSpPr>
          <p:nvPr/>
        </p:nvSpPr>
        <p:spPr bwMode="auto">
          <a:xfrm>
            <a:off x="2813050" y="6127750"/>
            <a:ext cx="7318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31"/>
          <p:cNvSpPr>
            <a:spLocks noChangeShapeType="1"/>
          </p:cNvSpPr>
          <p:nvPr/>
        </p:nvSpPr>
        <p:spPr bwMode="auto">
          <a:xfrm flipV="1">
            <a:off x="3544888" y="5410200"/>
            <a:ext cx="0" cy="7175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TextBox 27"/>
          <p:cNvSpPr txBox="1">
            <a:spLocks noChangeArrowheads="1"/>
          </p:cNvSpPr>
          <p:nvPr/>
        </p:nvSpPr>
        <p:spPr bwMode="auto">
          <a:xfrm>
            <a:off x="7346950" y="6284913"/>
            <a:ext cx="698500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MUX</a:t>
            </a:r>
          </a:p>
        </p:txBody>
      </p:sp>
      <p:sp>
        <p:nvSpPr>
          <p:cNvPr id="29" name="Isosceles Triangle 28"/>
          <p:cNvSpPr/>
          <p:nvPr/>
        </p:nvSpPr>
        <p:spPr>
          <a:xfrm>
            <a:off x="7521575" y="2246313"/>
            <a:ext cx="349250" cy="48418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26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8150" y="5422900"/>
              <a:ext cx="60325" cy="1228725"/>
            </p14:xfrm>
          </p:contentPart>
        </mc:Choice>
        <mc:Fallback xmlns="">
          <p:pic>
            <p:nvPicPr>
              <p:cNvPr id="1026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8150" y="5422900"/>
                <a:ext cx="60325" cy="1228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6225" y="311150"/>
              <a:ext cx="33338" cy="173038"/>
            </p14:xfrm>
          </p:contentPart>
        </mc:Choice>
        <mc:Fallback xmlns="">
          <p:pic>
            <p:nvPicPr>
              <p:cNvPr id="102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6225" y="311150"/>
                <a:ext cx="33338" cy="173038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Connector 2"/>
          <p:cNvCxnSpPr/>
          <p:nvPr/>
        </p:nvCxnSpPr>
        <p:spPr>
          <a:xfrm flipV="1">
            <a:off x="5992813" y="1620838"/>
            <a:ext cx="371475" cy="3698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4" name="TextBox 3"/>
          <p:cNvSpPr txBox="1">
            <a:spLocks noChangeArrowheads="1"/>
          </p:cNvSpPr>
          <p:nvPr/>
        </p:nvSpPr>
        <p:spPr bwMode="auto">
          <a:xfrm>
            <a:off x="5843588" y="1331913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16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von Neumann Model</a:t>
            </a:r>
          </a:p>
        </p:txBody>
      </p:sp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193675" y="3794125"/>
            <a:ext cx="4648200" cy="2393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5383213" y="4602163"/>
            <a:ext cx="1539875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INPUT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162800" y="4602163"/>
            <a:ext cx="1524000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OUTPUT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2487613" y="1706563"/>
            <a:ext cx="1782762" cy="1662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4803775" y="1706563"/>
            <a:ext cx="1782763" cy="1662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2805113" y="2727325"/>
            <a:ext cx="1177925" cy="481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4" name="AutoShape 9"/>
          <p:cNvSpPr>
            <a:spLocks noChangeArrowheads="1"/>
          </p:cNvSpPr>
          <p:nvPr/>
        </p:nvSpPr>
        <p:spPr bwMode="auto">
          <a:xfrm>
            <a:off x="2805113" y="1811338"/>
            <a:ext cx="1177925" cy="820737"/>
          </a:xfrm>
          <a:prstGeom prst="rightArrow">
            <a:avLst>
              <a:gd name="adj1" fmla="val 50000"/>
              <a:gd name="adj2" fmla="val 3588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 rot="10800000">
            <a:off x="5100638" y="1965325"/>
            <a:ext cx="1052512" cy="579438"/>
          </a:xfrm>
          <a:custGeom>
            <a:avLst/>
            <a:gdLst>
              <a:gd name="T0" fmla="*/ 0 w 663"/>
              <a:gd name="T1" fmla="*/ 2147483647 h 365"/>
              <a:gd name="T2" fmla="*/ 2147483647 w 663"/>
              <a:gd name="T3" fmla="*/ 2147483647 h 365"/>
              <a:gd name="T4" fmla="*/ 2147483647 w 663"/>
              <a:gd name="T5" fmla="*/ 2147483647 h 365"/>
              <a:gd name="T6" fmla="*/ 2147483647 w 663"/>
              <a:gd name="T7" fmla="*/ 0 h 365"/>
              <a:gd name="T8" fmla="*/ 2147483647 w 663"/>
              <a:gd name="T9" fmla="*/ 2147483647 h 365"/>
              <a:gd name="T10" fmla="*/ 2147483647 w 663"/>
              <a:gd name="T11" fmla="*/ 2147483647 h 365"/>
              <a:gd name="T12" fmla="*/ 2147483647 w 663"/>
              <a:gd name="T13" fmla="*/ 2147483647 h 365"/>
              <a:gd name="T14" fmla="*/ 0 w 663"/>
              <a:gd name="T15" fmla="*/ 2147483647 h 36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63"/>
              <a:gd name="T25" fmla="*/ 0 h 365"/>
              <a:gd name="T26" fmla="*/ 663 w 663"/>
              <a:gd name="T27" fmla="*/ 365 h 36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63" h="365">
                <a:moveTo>
                  <a:pt x="0" y="2"/>
                </a:moveTo>
                <a:lnTo>
                  <a:pt x="240" y="2"/>
                </a:lnTo>
                <a:lnTo>
                  <a:pt x="330" y="153"/>
                </a:lnTo>
                <a:lnTo>
                  <a:pt x="423" y="0"/>
                </a:lnTo>
                <a:lnTo>
                  <a:pt x="663" y="2"/>
                </a:lnTo>
                <a:lnTo>
                  <a:pt x="497" y="365"/>
                </a:lnTo>
                <a:lnTo>
                  <a:pt x="162" y="365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6" name="Rectangle 11"/>
          <p:cNvSpPr>
            <a:spLocks noChangeArrowheads="1"/>
          </p:cNvSpPr>
          <p:nvPr/>
        </p:nvSpPr>
        <p:spPr bwMode="auto">
          <a:xfrm>
            <a:off x="5021263" y="2787650"/>
            <a:ext cx="1177925" cy="481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501650" y="5394325"/>
            <a:ext cx="1177925" cy="481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MDR</a:t>
            </a:r>
          </a:p>
        </p:txBody>
      </p:sp>
      <p:sp>
        <p:nvSpPr>
          <p:cNvPr id="14348" name="Rectangle 13"/>
          <p:cNvSpPr>
            <a:spLocks noChangeArrowheads="1"/>
          </p:cNvSpPr>
          <p:nvPr/>
        </p:nvSpPr>
        <p:spPr bwMode="auto">
          <a:xfrm>
            <a:off x="3422650" y="5394325"/>
            <a:ext cx="1177925" cy="481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MAR</a:t>
            </a:r>
          </a:p>
        </p:txBody>
      </p:sp>
      <p:sp>
        <p:nvSpPr>
          <p:cNvPr id="14349" name="Text Box 14"/>
          <p:cNvSpPr txBox="1">
            <a:spLocks noChangeArrowheads="1"/>
          </p:cNvSpPr>
          <p:nvPr/>
        </p:nvSpPr>
        <p:spPr bwMode="auto">
          <a:xfrm>
            <a:off x="1119188" y="2351618"/>
            <a:ext cx="130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CONTROL</a:t>
            </a:r>
          </a:p>
        </p:txBody>
      </p:sp>
      <p:sp>
        <p:nvSpPr>
          <p:cNvPr id="14350" name="Text Box 17"/>
          <p:cNvSpPr txBox="1">
            <a:spLocks noChangeArrowheads="1"/>
          </p:cNvSpPr>
          <p:nvPr/>
        </p:nvSpPr>
        <p:spPr bwMode="auto">
          <a:xfrm>
            <a:off x="6652155" y="2351618"/>
            <a:ext cx="1644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PROCESSOR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31788" y="3368675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MEMORY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014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62"/>
          <p:cNvSpPr>
            <a:spLocks noChangeArrowheads="1"/>
          </p:cNvSpPr>
          <p:nvPr/>
        </p:nvSpPr>
        <p:spPr bwMode="auto">
          <a:xfrm>
            <a:off x="0" y="5857875"/>
            <a:ext cx="5518150" cy="1000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5362" name="Rectangle 261"/>
          <p:cNvSpPr>
            <a:spLocks noChangeArrowheads="1"/>
          </p:cNvSpPr>
          <p:nvPr/>
        </p:nvSpPr>
        <p:spPr bwMode="auto">
          <a:xfrm>
            <a:off x="6199188" y="633413"/>
            <a:ext cx="2590800" cy="4117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5363" name="Rectangle 260"/>
          <p:cNvSpPr>
            <a:spLocks noChangeArrowheads="1"/>
          </p:cNvSpPr>
          <p:nvPr/>
        </p:nvSpPr>
        <p:spPr bwMode="auto">
          <a:xfrm>
            <a:off x="1127125" y="633413"/>
            <a:ext cx="4978400" cy="458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15367" name="Text Box 8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15369" name="Text Box 10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15371" name="Freeform 14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Line 15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6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7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8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Line 19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Line 20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8" name="Text Box 21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15379" name="Line 22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0" name="Text Box 23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15381" name="AutoShape 24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5382" name="Line 25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3" name="Line 26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4" name="Text Box 27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15385" name="Line 28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6" name="Line 29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7" name="Line 30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8" name="Line 31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9" name="Text Box 32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15390" name="Text Box 33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15391" name="AutoShape 34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5392" name="Text Box 35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15393" name="Line 36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4" name="Line 37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395" name="Group 38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15511" name="Group 39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15513" name="Line 40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4" name="Line 41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5" name="Line 42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6" name="Line 43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7" name="Line 44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8" name="Line 45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9" name="Line 46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512" name="Text Box 47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15396" name="AutoShape 48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15397" name="Text Box 49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15398" name="Text Box 50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15399" name="Group 60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15509" name="AutoShape 61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10" name="Text Box 62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sp>
        <p:nvSpPr>
          <p:cNvPr id="15400" name="Text Box 89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15401" name="Group 90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15507" name="Line 9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8" name="Text Box 9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15402" name="Line 93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3" name="Line 94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4" name="Line 95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5" name="Line 96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6" name="Line 99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7" name="Line 100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8" name="Line 101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9" name="Line 102"/>
          <p:cNvSpPr>
            <a:spLocks noChangeShapeType="1"/>
          </p:cNvSpPr>
          <p:nvPr/>
        </p:nvSpPr>
        <p:spPr bwMode="auto">
          <a:xfrm>
            <a:off x="7905750" y="5334000"/>
            <a:ext cx="0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0" name="Text Box 103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15411" name="Line 104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412" name="Group 105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15505" name="Line 106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6" name="Text Box 107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15413" name="AutoShape 108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5414" name="Text Box 109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15415" name="Line 110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6" name="Line 111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7" name="Line 113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8" name="Line 122"/>
          <p:cNvSpPr>
            <a:spLocks noChangeShapeType="1"/>
          </p:cNvSpPr>
          <p:nvPr/>
        </p:nvSpPr>
        <p:spPr bwMode="auto">
          <a:xfrm>
            <a:off x="2105025" y="4419600"/>
            <a:ext cx="477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9" name="Line 124"/>
          <p:cNvSpPr>
            <a:spLocks noChangeShapeType="1"/>
          </p:cNvSpPr>
          <p:nvPr/>
        </p:nvSpPr>
        <p:spPr bwMode="auto">
          <a:xfrm>
            <a:off x="2582863" y="3805238"/>
            <a:ext cx="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0" name="Line 125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" name="Line 126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2" name="Text Box 129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15423" name="Line 130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4" name="Line 153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5" name="Line 154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6" name="Line 155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7" name="Line 156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8" name="Line 157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9" name="Line 158"/>
          <p:cNvSpPr>
            <a:spLocks noChangeShapeType="1"/>
          </p:cNvSpPr>
          <p:nvPr/>
        </p:nvSpPr>
        <p:spPr bwMode="auto">
          <a:xfrm>
            <a:off x="4606925" y="655638"/>
            <a:ext cx="996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0" name="Line 159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1" name="Line 164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2" name="Line 168"/>
          <p:cNvSpPr>
            <a:spLocks noChangeShapeType="1"/>
          </p:cNvSpPr>
          <p:nvPr/>
        </p:nvSpPr>
        <p:spPr bwMode="auto">
          <a:xfrm flipV="1">
            <a:off x="4508500" y="1654175"/>
            <a:ext cx="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3" name="Line 169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4" name="Line 170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5" name="Line 171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6" name="Line 185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7" name="Line 186"/>
          <p:cNvSpPr>
            <a:spLocks noChangeShapeType="1"/>
          </p:cNvSpPr>
          <p:nvPr/>
        </p:nvSpPr>
        <p:spPr bwMode="auto">
          <a:xfrm>
            <a:off x="6784975" y="1301750"/>
            <a:ext cx="180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8" name="Line 187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9" name="Text Box 188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15440" name="Text Box 189"/>
          <p:cNvSpPr txBox="1">
            <a:spLocks noChangeArrowheads="1"/>
          </p:cNvSpPr>
          <p:nvPr/>
        </p:nvSpPr>
        <p:spPr bwMode="auto">
          <a:xfrm>
            <a:off x="6169025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15441" name="Text Box 190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15442" name="Line 191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3" name="Line 192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4" name="Text Box 193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15445" name="Text Box 194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15446" name="Text Box 195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15447" name="Text Box 196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15448" name="Line 197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9" name="Text Box 198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15450" name="Line 199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451" name="Group 200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15503" name="Line 20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4" name="Text Box 20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15452" name="Line 203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3" name="Text Box 204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15454" name="Line 207"/>
          <p:cNvSpPr>
            <a:spLocks noChangeShapeType="1"/>
          </p:cNvSpPr>
          <p:nvPr/>
        </p:nvSpPr>
        <p:spPr bwMode="auto">
          <a:xfrm flipV="1">
            <a:off x="5184775" y="3170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5" name="Text Box 208"/>
          <p:cNvSpPr txBox="1">
            <a:spLocks noChangeArrowheads="1"/>
          </p:cNvSpPr>
          <p:nvPr/>
        </p:nvSpPr>
        <p:spPr bwMode="auto">
          <a:xfrm>
            <a:off x="5053013" y="3011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15456" name="Text Box 209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15457" name="Line 210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8" name="Oval 217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5459" name="Oval 218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5460" name="Oval 219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5461" name="Line 220"/>
          <p:cNvSpPr>
            <a:spLocks noChangeShapeType="1"/>
          </p:cNvSpPr>
          <p:nvPr/>
        </p:nvSpPr>
        <p:spPr bwMode="auto">
          <a:xfrm flipV="1">
            <a:off x="4508500" y="3262313"/>
            <a:ext cx="26892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2" name="Line 222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3" name="Line 223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" name="Text Box 224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15465" name="Text Box 225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15466" name="Line 226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" name="Line 234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8" name="Text Box 235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15469" name="Line 238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0" name="Line 239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1" name="Text Box 240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15472" name="Text Box 241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15473" name="Group 242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15500" name="Oval 243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15501" name="Oval 244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15502" name="Oval 245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15474" name="Line 247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5" name="Text Box 248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15476" name="Text Box 249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15477" name="Line 250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8" name="Line 251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9" name="Line 252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0" name="Text Box 254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15481" name="Line 255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482" name="Group 256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15498" name="Arc 257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99" name="Arc 258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483" name="Line 259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484" name="Group 266"/>
          <p:cNvGrpSpPr>
            <a:grpSpLocks/>
          </p:cNvGrpSpPr>
          <p:nvPr/>
        </p:nvGrpSpPr>
        <p:grpSpPr bwMode="auto">
          <a:xfrm>
            <a:off x="6089650" y="5648325"/>
            <a:ext cx="992188" cy="1209675"/>
            <a:chOff x="0" y="1913"/>
            <a:chExt cx="625" cy="762"/>
          </a:xfrm>
        </p:grpSpPr>
        <p:sp>
          <p:nvSpPr>
            <p:cNvPr id="15494" name="Rectangle 263"/>
            <p:cNvSpPr>
              <a:spLocks noChangeArrowheads="1"/>
            </p:cNvSpPr>
            <p:nvPr/>
          </p:nvSpPr>
          <p:spPr bwMode="auto">
            <a:xfrm>
              <a:off x="0" y="1913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15495" name="Text Box 12"/>
            <p:cNvSpPr txBox="1">
              <a:spLocks noChangeArrowheads="1"/>
            </p:cNvSpPr>
            <p:nvPr/>
          </p:nvSpPr>
          <p:spPr bwMode="auto">
            <a:xfrm>
              <a:off x="87" y="1938"/>
              <a:ext cx="4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15496" name="Text Box 264"/>
            <p:cNvSpPr txBox="1">
              <a:spLocks noChangeArrowheads="1"/>
            </p:cNvSpPr>
            <p:nvPr/>
          </p:nvSpPr>
          <p:spPr bwMode="auto">
            <a:xfrm>
              <a:off x="75" y="2121"/>
              <a:ext cx="476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KBDR</a:t>
              </a:r>
            </a:p>
          </p:txBody>
        </p:sp>
        <p:sp>
          <p:nvSpPr>
            <p:cNvPr id="15497" name="Text Box 265"/>
            <p:cNvSpPr txBox="1">
              <a:spLocks noChangeArrowheads="1"/>
            </p:cNvSpPr>
            <p:nvPr/>
          </p:nvSpPr>
          <p:spPr bwMode="auto">
            <a:xfrm>
              <a:off x="78" y="2403"/>
              <a:ext cx="469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KBSR</a:t>
              </a:r>
            </a:p>
          </p:txBody>
        </p:sp>
      </p:grpSp>
      <p:grpSp>
        <p:nvGrpSpPr>
          <p:cNvPr id="15485" name="Group 272"/>
          <p:cNvGrpSpPr>
            <a:grpSpLocks/>
          </p:cNvGrpSpPr>
          <p:nvPr/>
        </p:nvGrpSpPr>
        <p:grpSpPr bwMode="auto">
          <a:xfrm>
            <a:off x="7405688" y="5648325"/>
            <a:ext cx="992187" cy="1209675"/>
            <a:chOff x="19" y="1760"/>
            <a:chExt cx="625" cy="762"/>
          </a:xfrm>
        </p:grpSpPr>
        <p:sp>
          <p:nvSpPr>
            <p:cNvPr id="15490" name="Rectangle 268"/>
            <p:cNvSpPr>
              <a:spLocks noChangeArrowheads="1"/>
            </p:cNvSpPr>
            <p:nvPr/>
          </p:nvSpPr>
          <p:spPr bwMode="auto">
            <a:xfrm>
              <a:off x="19" y="1760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15491" name="Text Box 269"/>
            <p:cNvSpPr txBox="1">
              <a:spLocks noChangeArrowheads="1"/>
            </p:cNvSpPr>
            <p:nvPr/>
          </p:nvSpPr>
          <p:spPr bwMode="auto">
            <a:xfrm>
              <a:off x="44" y="1785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15492" name="Text Box 270"/>
            <p:cNvSpPr txBox="1">
              <a:spLocks noChangeArrowheads="1"/>
            </p:cNvSpPr>
            <p:nvPr/>
          </p:nvSpPr>
          <p:spPr bwMode="auto">
            <a:xfrm>
              <a:off x="132" y="1968"/>
              <a:ext cx="398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DDR</a:t>
              </a:r>
            </a:p>
          </p:txBody>
        </p:sp>
        <p:sp>
          <p:nvSpPr>
            <p:cNvPr id="15493" name="Text Box 271"/>
            <p:cNvSpPr txBox="1">
              <a:spLocks noChangeArrowheads="1"/>
            </p:cNvSpPr>
            <p:nvPr/>
          </p:nvSpPr>
          <p:spPr bwMode="auto">
            <a:xfrm>
              <a:off x="136" y="2250"/>
              <a:ext cx="391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DSR</a:t>
              </a:r>
            </a:p>
          </p:txBody>
        </p:sp>
      </p:grpSp>
      <p:sp>
        <p:nvSpPr>
          <p:cNvPr id="15486" name="Text Box 273"/>
          <p:cNvSpPr txBox="1">
            <a:spLocks noChangeArrowheads="1"/>
          </p:cNvSpPr>
          <p:nvPr/>
        </p:nvSpPr>
        <p:spPr bwMode="auto">
          <a:xfrm>
            <a:off x="1177925" y="69373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15487" name="Text Box 274"/>
          <p:cNvSpPr txBox="1">
            <a:spLocks noChangeArrowheads="1"/>
          </p:cNvSpPr>
          <p:nvPr/>
        </p:nvSpPr>
        <p:spPr bwMode="auto">
          <a:xfrm rot="-5400000">
            <a:off x="7935119" y="3913982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Processor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51" name="Ink 2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5175" y="4203700"/>
              <a:ext cx="3175" cy="17463"/>
            </p14:xfrm>
          </p:contentPart>
        </mc:Choice>
        <mc:Fallback xmlns="">
          <p:pic>
            <p:nvPicPr>
              <p:cNvPr id="2051" name="Ink 2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5175" y="4203700"/>
                <a:ext cx="3175" cy="17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52" name="Ink 2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9938" y="4303713"/>
              <a:ext cx="3175" cy="12700"/>
            </p14:xfrm>
          </p:contentPart>
        </mc:Choice>
        <mc:Fallback xmlns="">
          <p:pic>
            <p:nvPicPr>
              <p:cNvPr id="2052" name="Ink 2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9938" y="4303713"/>
                <a:ext cx="3175" cy="127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Situational Awareness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Knowing Where Things Are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4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Issues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Memory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MAR, MDR</a:t>
            </a:r>
          </a:p>
          <a:p>
            <a:pPr eaLnBrk="1" hangingPunct="1"/>
            <a:r>
              <a:rPr lang="en-US" dirty="0">
                <a:latin typeface="Arial" charset="0"/>
              </a:rPr>
              <a:t>Processing Unit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Register File, ALU (size)</a:t>
            </a:r>
          </a:p>
          <a:p>
            <a:pPr eaLnBrk="1" hangingPunct="1"/>
            <a:r>
              <a:rPr lang="en-US" dirty="0">
                <a:latin typeface="Arial" charset="0"/>
              </a:rPr>
              <a:t>Input and Output</a:t>
            </a:r>
          </a:p>
          <a:p>
            <a:pPr lvl="1" eaLnBrk="1" hangingPunct="1"/>
            <a:r>
              <a:rPr lang="en-US" dirty="0">
                <a:latin typeface="Arial" charset="0"/>
              </a:rPr>
              <a:t>KBDR, KBSR, DDR, DSR</a:t>
            </a:r>
          </a:p>
          <a:p>
            <a:pPr eaLnBrk="1" hangingPunct="1"/>
            <a:r>
              <a:rPr lang="en-US" dirty="0">
                <a:latin typeface="Arial" charset="0"/>
              </a:rPr>
              <a:t>Control</a:t>
            </a:r>
          </a:p>
          <a:p>
            <a:pPr lvl="1" eaLnBrk="1" hangingPunct="1"/>
            <a:r>
              <a:rPr lang="en-US" dirty="0">
                <a:latin typeface="Arial" charset="0"/>
              </a:rPr>
              <a:t>FSM, PC </a:t>
            </a:r>
            <a:r>
              <a:rPr lang="en-US" dirty="0" smtClean="0">
                <a:latin typeface="Arial" charset="0"/>
              </a:rPr>
              <a:t>(Next Instruction </a:t>
            </a:r>
            <a:r>
              <a:rPr lang="en-US" dirty="0">
                <a:latin typeface="Arial" charset="0"/>
              </a:rPr>
              <a:t>Pointer), IR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What is </a:t>
            </a:r>
            <a:r>
              <a:rPr lang="en-US" dirty="0" smtClean="0">
                <a:latin typeface="Arial" charset="0"/>
              </a:rPr>
              <a:t>a Machine Instruction</a:t>
            </a:r>
            <a:r>
              <a:rPr lang="en-US" dirty="0"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Outline</a:t>
            </a:r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Basic Components</a:t>
            </a:r>
          </a:p>
          <a:p>
            <a:pPr lvl="1" eaLnBrk="1" hangingPunct="1"/>
            <a:r>
              <a:rPr lang="en-US">
                <a:latin typeface="Arial" charset="0"/>
              </a:rPr>
              <a:t>Memory, Processing Unit, Input &amp; Output, Control Unit</a:t>
            </a:r>
          </a:p>
          <a:p>
            <a:pPr eaLnBrk="1" hangingPunct="1"/>
            <a:r>
              <a:rPr lang="en-US">
                <a:latin typeface="Arial" charset="0"/>
              </a:rPr>
              <a:t>LC-3: An Example von Neumann Machine</a:t>
            </a:r>
          </a:p>
          <a:p>
            <a:pPr eaLnBrk="1" hangingPunct="1"/>
            <a:r>
              <a:rPr lang="en-US">
                <a:latin typeface="Arial" charset="0"/>
              </a:rPr>
              <a:t>Instruction Processing</a:t>
            </a:r>
          </a:p>
          <a:p>
            <a:pPr lvl="1" eaLnBrk="1" hangingPunct="1"/>
            <a:r>
              <a:rPr lang="en-US">
                <a:latin typeface="Arial" charset="0"/>
              </a:rPr>
              <a:t>The Instruction, The Instruction Cycle</a:t>
            </a:r>
          </a:p>
          <a:p>
            <a:pPr lvl="2" eaLnBrk="1" hangingPunct="1"/>
            <a:r>
              <a:rPr lang="en-US">
                <a:latin typeface="Arial" charset="0"/>
              </a:rPr>
              <a:t>Fetch, Decode, Evaluate Address, Fetch Operands, Execute, Store Result</a:t>
            </a:r>
          </a:p>
          <a:p>
            <a:pPr eaLnBrk="1" hangingPunct="1"/>
            <a:r>
              <a:rPr lang="en-US">
                <a:latin typeface="Arial" charset="0"/>
              </a:rPr>
              <a:t>Changing the Sequence of Execution</a:t>
            </a:r>
          </a:p>
          <a:p>
            <a:pPr eaLnBrk="1" hangingPunct="1"/>
            <a:r>
              <a:rPr lang="en-US">
                <a:latin typeface="Arial" charset="0"/>
              </a:rPr>
              <a:t>Stopping the Computer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>
                <a:latin typeface="Arial" charset="0"/>
              </a:rPr>
              <a:t>Test Yourself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Program Counter (PC) holds</a:t>
            </a:r>
          </a:p>
          <a:p>
            <a:pPr marL="971550" lvl="1" indent="-514350">
              <a:buFontTx/>
              <a:buAutoNum type="arabicParenR"/>
            </a:pPr>
            <a:r>
              <a:rPr lang="en-US">
                <a:latin typeface="Arial" charset="0"/>
              </a:rPr>
              <a:t>The count of instructions executed</a:t>
            </a:r>
          </a:p>
          <a:p>
            <a:pPr marL="971550" lvl="1" indent="-514350">
              <a:buFontTx/>
              <a:buAutoNum type="arabicParenR"/>
            </a:pPr>
            <a:r>
              <a:rPr lang="en-US">
                <a:latin typeface="Arial" charset="0"/>
              </a:rPr>
              <a:t>The address of the next instruction to be executed</a:t>
            </a:r>
          </a:p>
          <a:p>
            <a:pPr marL="971550" lvl="1" indent="-514350">
              <a:buFontTx/>
              <a:buAutoNum type="arabicParenR"/>
            </a:pPr>
            <a:r>
              <a:rPr lang="en-US">
                <a:latin typeface="Arial" charset="0"/>
              </a:rPr>
              <a:t>The instruction currently being executed</a:t>
            </a:r>
          </a:p>
          <a:p>
            <a:pPr marL="971550" lvl="1" indent="-514350">
              <a:buFontTx/>
              <a:buAutoNum type="arabicParenR"/>
            </a:pPr>
            <a:r>
              <a:rPr lang="en-US">
                <a:latin typeface="Arial" charset="0"/>
              </a:rPr>
              <a:t>Number of programs completed since the last boot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457200" y="600075"/>
            <a:ext cx="8229600" cy="817563"/>
          </a:xfrm>
        </p:spPr>
        <p:txBody>
          <a:bodyPr/>
          <a:lstStyle/>
          <a:p>
            <a:r>
              <a:rPr lang="en-US">
                <a:latin typeface="Arial" charset="0"/>
              </a:rPr>
              <a:t>Test Yourself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Instruction Register (IR) holds</a:t>
            </a:r>
          </a:p>
          <a:p>
            <a:pPr marL="971550" lvl="1" indent="-514350">
              <a:buFontTx/>
              <a:buAutoNum type="arabicParenR"/>
            </a:pPr>
            <a:r>
              <a:rPr lang="en-US">
                <a:latin typeface="Arial" charset="0"/>
              </a:rPr>
              <a:t>All legal op codes</a:t>
            </a:r>
          </a:p>
          <a:p>
            <a:pPr marL="971550" lvl="1" indent="-514350">
              <a:buFontTx/>
              <a:buAutoNum type="arabicParenR"/>
            </a:pPr>
            <a:r>
              <a:rPr lang="en-US">
                <a:latin typeface="Arial" charset="0"/>
              </a:rPr>
              <a:t>The address of the next instruction to be executed</a:t>
            </a:r>
          </a:p>
          <a:p>
            <a:pPr marL="971550" lvl="1" indent="-514350">
              <a:buFontTx/>
              <a:buAutoNum type="arabicParenR"/>
            </a:pPr>
            <a:r>
              <a:rPr lang="en-US">
                <a:latin typeface="Arial" charset="0"/>
              </a:rPr>
              <a:t>The instruction currently being executed</a:t>
            </a:r>
          </a:p>
          <a:p>
            <a:pPr marL="971550" lvl="1" indent="-514350">
              <a:buFontTx/>
              <a:buAutoNum type="arabicParenR"/>
            </a:pPr>
            <a:r>
              <a:rPr lang="en-US">
                <a:latin typeface="Arial" charset="0"/>
              </a:rPr>
              <a:t>All data needed to execute the current instruction</a:t>
            </a:r>
          </a:p>
          <a:p>
            <a:pPr marL="971550" lvl="1" indent="-514350"/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LC-3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Address space</a:t>
            </a:r>
          </a:p>
          <a:p>
            <a:pPr lvl="1"/>
            <a:r>
              <a:rPr lang="en-US" dirty="0" smtClean="0"/>
              <a:t>2</a:t>
            </a:r>
            <a:r>
              <a:rPr lang="en-US" baseline="-25000" dirty="0" smtClean="0"/>
              <a:t>16</a:t>
            </a:r>
            <a:r>
              <a:rPr lang="en-US" dirty="0" smtClean="0"/>
              <a:t> = 65536</a:t>
            </a:r>
          </a:p>
          <a:p>
            <a:r>
              <a:rPr lang="en-US" dirty="0" smtClean="0"/>
              <a:t>Addressability</a:t>
            </a:r>
          </a:p>
          <a:p>
            <a:pPr lvl="1"/>
            <a:r>
              <a:rPr lang="en-US" dirty="0" smtClean="0"/>
              <a:t>16 bits</a:t>
            </a:r>
          </a:p>
          <a:p>
            <a:r>
              <a:rPr lang="en-US" dirty="0" smtClean="0"/>
              <a:t>Architecture type</a:t>
            </a:r>
          </a:p>
          <a:p>
            <a:pPr lvl="1"/>
            <a:r>
              <a:rPr lang="en-US" dirty="0" smtClean="0"/>
              <a:t>Von Neumann</a:t>
            </a:r>
          </a:p>
          <a:p>
            <a:r>
              <a:rPr lang="en-US" dirty="0" smtClean="0"/>
              <a:t>General purpose registers</a:t>
            </a:r>
          </a:p>
          <a:p>
            <a:pPr lvl="1"/>
            <a:r>
              <a:rPr lang="en-US" dirty="0" smtClean="0"/>
              <a:t>8</a:t>
            </a:r>
          </a:p>
          <a:p>
            <a:r>
              <a:rPr lang="en-US" dirty="0" smtClean="0"/>
              <a:t>Instruction size</a:t>
            </a:r>
          </a:p>
          <a:p>
            <a:pPr lvl="1"/>
            <a:r>
              <a:rPr lang="en-US" dirty="0" smtClean="0"/>
              <a:t>16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0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3"/>
          <p:cNvSpPr>
            <a:spLocks noChangeArrowheads="1"/>
          </p:cNvSpPr>
          <p:nvPr/>
        </p:nvSpPr>
        <p:spPr bwMode="auto">
          <a:xfrm>
            <a:off x="1690688" y="3330575"/>
            <a:ext cx="1435100" cy="12874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2530" name="Rectangle 24"/>
          <p:cNvSpPr>
            <a:spLocks noChangeArrowheads="1"/>
          </p:cNvSpPr>
          <p:nvPr/>
        </p:nvSpPr>
        <p:spPr bwMode="auto">
          <a:xfrm>
            <a:off x="3125788" y="3330575"/>
            <a:ext cx="1076325" cy="12874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2531" name="Rectangle 25"/>
          <p:cNvSpPr>
            <a:spLocks noChangeArrowheads="1"/>
          </p:cNvSpPr>
          <p:nvPr/>
        </p:nvSpPr>
        <p:spPr bwMode="auto">
          <a:xfrm>
            <a:off x="4202113" y="3330575"/>
            <a:ext cx="1076325" cy="12874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2532" name="Rectangle 26"/>
          <p:cNvSpPr>
            <a:spLocks noChangeArrowheads="1"/>
          </p:cNvSpPr>
          <p:nvPr/>
        </p:nvSpPr>
        <p:spPr bwMode="auto">
          <a:xfrm>
            <a:off x="6354763" y="3330575"/>
            <a:ext cx="1076325" cy="12874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LC-3 Instructions</a:t>
            </a:r>
            <a:endParaRPr lang="en-US" dirty="0">
              <a:latin typeface="Arial" charset="0"/>
            </a:endParaRP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16906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35" name="Text Box 5"/>
          <p:cNvSpPr txBox="1">
            <a:spLocks noChangeArrowheads="1"/>
          </p:cNvSpPr>
          <p:nvPr/>
        </p:nvSpPr>
        <p:spPr bwMode="auto">
          <a:xfrm>
            <a:off x="20494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36" name="Text Box 6"/>
          <p:cNvSpPr txBox="1">
            <a:spLocks noChangeArrowheads="1"/>
          </p:cNvSpPr>
          <p:nvPr/>
        </p:nvSpPr>
        <p:spPr bwMode="auto">
          <a:xfrm>
            <a:off x="24082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37" name="Text Box 8"/>
          <p:cNvSpPr txBox="1">
            <a:spLocks noChangeArrowheads="1"/>
          </p:cNvSpPr>
          <p:nvPr/>
        </p:nvSpPr>
        <p:spPr bwMode="auto">
          <a:xfrm>
            <a:off x="31257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38" name="Text Box 9"/>
          <p:cNvSpPr txBox="1">
            <a:spLocks noChangeArrowheads="1"/>
          </p:cNvSpPr>
          <p:nvPr/>
        </p:nvSpPr>
        <p:spPr bwMode="auto">
          <a:xfrm>
            <a:off x="34845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39" name="Text Box 10"/>
          <p:cNvSpPr txBox="1">
            <a:spLocks noChangeArrowheads="1"/>
          </p:cNvSpPr>
          <p:nvPr/>
        </p:nvSpPr>
        <p:spPr bwMode="auto">
          <a:xfrm>
            <a:off x="38433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0" name="Text Box 11"/>
          <p:cNvSpPr txBox="1">
            <a:spLocks noChangeArrowheads="1"/>
          </p:cNvSpPr>
          <p:nvPr/>
        </p:nvSpPr>
        <p:spPr bwMode="auto">
          <a:xfrm>
            <a:off x="42021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1" name="Text Box 12"/>
          <p:cNvSpPr txBox="1">
            <a:spLocks noChangeArrowheads="1"/>
          </p:cNvSpPr>
          <p:nvPr/>
        </p:nvSpPr>
        <p:spPr bwMode="auto">
          <a:xfrm>
            <a:off x="45608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2" name="Text Box 13"/>
          <p:cNvSpPr txBox="1">
            <a:spLocks noChangeArrowheads="1"/>
          </p:cNvSpPr>
          <p:nvPr/>
        </p:nvSpPr>
        <p:spPr bwMode="auto">
          <a:xfrm>
            <a:off x="49196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3" name="Text Box 14"/>
          <p:cNvSpPr txBox="1">
            <a:spLocks noChangeArrowheads="1"/>
          </p:cNvSpPr>
          <p:nvPr/>
        </p:nvSpPr>
        <p:spPr bwMode="auto">
          <a:xfrm>
            <a:off x="52784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4" name="Text Box 15"/>
          <p:cNvSpPr txBox="1">
            <a:spLocks noChangeArrowheads="1"/>
          </p:cNvSpPr>
          <p:nvPr/>
        </p:nvSpPr>
        <p:spPr bwMode="auto">
          <a:xfrm>
            <a:off x="56372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5" name="Text Box 16"/>
          <p:cNvSpPr txBox="1">
            <a:spLocks noChangeArrowheads="1"/>
          </p:cNvSpPr>
          <p:nvPr/>
        </p:nvSpPr>
        <p:spPr bwMode="auto">
          <a:xfrm>
            <a:off x="59959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6" name="Text Box 17"/>
          <p:cNvSpPr txBox="1">
            <a:spLocks noChangeArrowheads="1"/>
          </p:cNvSpPr>
          <p:nvPr/>
        </p:nvSpPr>
        <p:spPr bwMode="auto">
          <a:xfrm>
            <a:off x="63547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7" name="Text Box 18"/>
          <p:cNvSpPr txBox="1">
            <a:spLocks noChangeArrowheads="1"/>
          </p:cNvSpPr>
          <p:nvPr/>
        </p:nvSpPr>
        <p:spPr bwMode="auto">
          <a:xfrm>
            <a:off x="67135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8" name="Text Box 19"/>
          <p:cNvSpPr txBox="1">
            <a:spLocks noChangeArrowheads="1"/>
          </p:cNvSpPr>
          <p:nvPr/>
        </p:nvSpPr>
        <p:spPr bwMode="auto">
          <a:xfrm>
            <a:off x="70723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2549" name="Text Box 27"/>
          <p:cNvSpPr txBox="1">
            <a:spLocks noChangeArrowheads="1"/>
          </p:cNvSpPr>
          <p:nvPr/>
        </p:nvSpPr>
        <p:spPr bwMode="auto">
          <a:xfrm>
            <a:off x="1690688" y="2736850"/>
            <a:ext cx="11318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Arial Black" charset="0"/>
              </a:rPr>
              <a:t>ADD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74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3963" y="3519488"/>
              <a:ext cx="6350" cy="3175"/>
            </p14:xfrm>
          </p:contentPart>
        </mc:Choice>
        <mc:Fallback xmlns="">
          <p:pic>
            <p:nvPicPr>
              <p:cNvPr id="3074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3963" y="3519488"/>
                <a:ext cx="6350" cy="3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75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5538" y="3535363"/>
              <a:ext cx="3175" cy="4762"/>
            </p14:xfrm>
          </p:contentPart>
        </mc:Choice>
        <mc:Fallback xmlns="">
          <p:pic>
            <p:nvPicPr>
              <p:cNvPr id="3075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5538" y="3535363"/>
                <a:ext cx="3175" cy="4762"/>
              </a:xfrm>
              <a:prstGeom prst="rect">
                <a:avLst/>
              </a:prstGeom>
            </p:spPr>
          </p:pic>
        </mc:Fallback>
      </mc:AlternateContent>
      <p:sp>
        <p:nvSpPr>
          <p:cNvPr id="22552" name="Text Box 6"/>
          <p:cNvSpPr txBox="1">
            <a:spLocks noChangeArrowheads="1"/>
          </p:cNvSpPr>
          <p:nvPr/>
        </p:nvSpPr>
        <p:spPr bwMode="auto">
          <a:xfrm>
            <a:off x="27670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Group 2"/>
          <p:cNvGrpSpPr>
            <a:grpSpLocks/>
          </p:cNvGrpSpPr>
          <p:nvPr/>
        </p:nvGrpSpPr>
        <p:grpSpPr bwMode="auto">
          <a:xfrm>
            <a:off x="1754188" y="411163"/>
            <a:ext cx="6651625" cy="388937"/>
            <a:chOff x="1105" y="409"/>
            <a:chExt cx="4190" cy="245"/>
          </a:xfrm>
        </p:grpSpPr>
        <p:grpSp>
          <p:nvGrpSpPr>
            <p:cNvPr id="23884" name="Group 3"/>
            <p:cNvGrpSpPr>
              <a:grpSpLocks/>
            </p:cNvGrpSpPr>
            <p:nvPr/>
          </p:nvGrpSpPr>
          <p:grpSpPr bwMode="auto">
            <a:xfrm>
              <a:off x="1871" y="409"/>
              <a:ext cx="856" cy="245"/>
              <a:chOff x="1049" y="2142"/>
              <a:chExt cx="856" cy="245"/>
            </a:xfrm>
          </p:grpSpPr>
          <p:sp>
            <p:nvSpPr>
              <p:cNvPr id="23914" name="Text Box 4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915" name="Line 5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6" name="Line 6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7" name="Line 7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8" name="Line 8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9" name="Line 9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20" name="Line 10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85" name="Text Box 11"/>
            <p:cNvSpPr txBox="1">
              <a:spLocks noChangeArrowheads="1"/>
            </p:cNvSpPr>
            <p:nvPr/>
          </p:nvSpPr>
          <p:spPr bwMode="auto">
            <a:xfrm>
              <a:off x="2101" y="426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0001</a:t>
              </a:r>
            </a:p>
          </p:txBody>
        </p:sp>
        <p:grpSp>
          <p:nvGrpSpPr>
            <p:cNvPr id="23886" name="Group 12"/>
            <p:cNvGrpSpPr>
              <a:grpSpLocks/>
            </p:cNvGrpSpPr>
            <p:nvPr/>
          </p:nvGrpSpPr>
          <p:grpSpPr bwMode="auto">
            <a:xfrm>
              <a:off x="2727" y="410"/>
              <a:ext cx="642" cy="244"/>
              <a:chOff x="1049" y="1688"/>
              <a:chExt cx="642" cy="244"/>
            </a:xfrm>
          </p:grpSpPr>
          <p:sp>
            <p:nvSpPr>
              <p:cNvPr id="23909" name="Text Box 13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910" name="Line 14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1" name="Line 15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2" name="Line 16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3" name="Line 17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87" name="Text Box 18"/>
            <p:cNvSpPr txBox="1">
              <a:spLocks noChangeArrowheads="1"/>
            </p:cNvSpPr>
            <p:nvPr/>
          </p:nvSpPr>
          <p:spPr bwMode="auto">
            <a:xfrm>
              <a:off x="2897" y="426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23888" name="Group 19"/>
            <p:cNvGrpSpPr>
              <a:grpSpLocks/>
            </p:cNvGrpSpPr>
            <p:nvPr/>
          </p:nvGrpSpPr>
          <p:grpSpPr bwMode="auto">
            <a:xfrm>
              <a:off x="3369" y="410"/>
              <a:ext cx="642" cy="244"/>
              <a:chOff x="1049" y="1688"/>
              <a:chExt cx="642" cy="244"/>
            </a:xfrm>
          </p:grpSpPr>
          <p:sp>
            <p:nvSpPr>
              <p:cNvPr id="23904" name="Text Box 20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905" name="Line 21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6" name="Line 22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7" name="Line 23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8" name="Line 24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89" name="Text Box 25"/>
            <p:cNvSpPr txBox="1">
              <a:spLocks noChangeArrowheads="1"/>
            </p:cNvSpPr>
            <p:nvPr/>
          </p:nvSpPr>
          <p:spPr bwMode="auto">
            <a:xfrm>
              <a:off x="3508" y="426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23890" name="Text Box 26"/>
            <p:cNvSpPr txBox="1">
              <a:spLocks noChangeArrowheads="1"/>
            </p:cNvSpPr>
            <p:nvPr/>
          </p:nvSpPr>
          <p:spPr bwMode="auto">
            <a:xfrm>
              <a:off x="4011" y="410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23891" name="Text Box 27"/>
            <p:cNvSpPr txBox="1">
              <a:spLocks noChangeArrowheads="1"/>
            </p:cNvSpPr>
            <p:nvPr/>
          </p:nvSpPr>
          <p:spPr bwMode="auto">
            <a:xfrm>
              <a:off x="4225" y="410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grpSp>
          <p:nvGrpSpPr>
            <p:cNvPr id="23892" name="Group 28"/>
            <p:cNvGrpSpPr>
              <a:grpSpLocks/>
            </p:cNvGrpSpPr>
            <p:nvPr/>
          </p:nvGrpSpPr>
          <p:grpSpPr bwMode="auto">
            <a:xfrm>
              <a:off x="4439" y="410"/>
              <a:ext cx="0" cy="243"/>
              <a:chOff x="1263" y="748"/>
              <a:chExt cx="0" cy="243"/>
            </a:xfrm>
          </p:grpSpPr>
          <p:sp>
            <p:nvSpPr>
              <p:cNvPr id="23902" name="Line 29"/>
              <p:cNvSpPr>
                <a:spLocks noChangeShapeType="1"/>
              </p:cNvSpPr>
              <p:nvPr/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3" name="Line 30"/>
              <p:cNvSpPr>
                <a:spLocks noChangeShapeType="1"/>
              </p:cNvSpPr>
              <p:nvPr/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93" name="Text Box 31"/>
            <p:cNvSpPr txBox="1">
              <a:spLocks noChangeArrowheads="1"/>
            </p:cNvSpPr>
            <p:nvPr/>
          </p:nvSpPr>
          <p:spPr bwMode="auto">
            <a:xfrm>
              <a:off x="4310" y="426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23894" name="Group 32"/>
            <p:cNvGrpSpPr>
              <a:grpSpLocks/>
            </p:cNvGrpSpPr>
            <p:nvPr/>
          </p:nvGrpSpPr>
          <p:grpSpPr bwMode="auto">
            <a:xfrm>
              <a:off x="4653" y="410"/>
              <a:ext cx="642" cy="244"/>
              <a:chOff x="1049" y="1688"/>
              <a:chExt cx="642" cy="244"/>
            </a:xfrm>
          </p:grpSpPr>
          <p:sp>
            <p:nvSpPr>
              <p:cNvPr id="23897" name="Text Box 33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98" name="Line 34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99" name="Line 35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0" name="Line 36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1" name="Line 37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95" name="Text Box 38"/>
            <p:cNvSpPr txBox="1">
              <a:spLocks noChangeArrowheads="1"/>
            </p:cNvSpPr>
            <p:nvPr/>
          </p:nvSpPr>
          <p:spPr bwMode="auto">
            <a:xfrm>
              <a:off x="4792" y="426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SR2</a:t>
              </a:r>
            </a:p>
          </p:txBody>
        </p:sp>
        <p:sp>
          <p:nvSpPr>
            <p:cNvPr id="23896" name="Text Box 39"/>
            <p:cNvSpPr txBox="1">
              <a:spLocks noChangeArrowheads="1"/>
            </p:cNvSpPr>
            <p:nvPr/>
          </p:nvSpPr>
          <p:spPr bwMode="auto">
            <a:xfrm>
              <a:off x="1105" y="426"/>
              <a:ext cx="4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ADD+</a:t>
              </a:r>
            </a:p>
          </p:txBody>
        </p:sp>
      </p:grpSp>
      <p:grpSp>
        <p:nvGrpSpPr>
          <p:cNvPr id="23554" name="Group 40"/>
          <p:cNvGrpSpPr>
            <a:grpSpLocks/>
          </p:cNvGrpSpPr>
          <p:nvPr/>
        </p:nvGrpSpPr>
        <p:grpSpPr bwMode="auto">
          <a:xfrm>
            <a:off x="1754188" y="1606550"/>
            <a:ext cx="6645275" cy="388938"/>
            <a:chOff x="1105" y="1137"/>
            <a:chExt cx="4186" cy="245"/>
          </a:xfrm>
        </p:grpSpPr>
        <p:grpSp>
          <p:nvGrpSpPr>
            <p:cNvPr id="23847" name="Group 41"/>
            <p:cNvGrpSpPr>
              <a:grpSpLocks/>
            </p:cNvGrpSpPr>
            <p:nvPr/>
          </p:nvGrpSpPr>
          <p:grpSpPr bwMode="auto">
            <a:xfrm>
              <a:off x="1867" y="1137"/>
              <a:ext cx="856" cy="245"/>
              <a:chOff x="1049" y="2142"/>
              <a:chExt cx="856" cy="245"/>
            </a:xfrm>
          </p:grpSpPr>
          <p:sp>
            <p:nvSpPr>
              <p:cNvPr id="23877" name="Text Box 42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78" name="Line 43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9" name="Line 44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0" name="Line 45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1" name="Line 46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2" name="Line 47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3" name="Line 48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48" name="Text Box 49"/>
            <p:cNvSpPr txBox="1">
              <a:spLocks noChangeArrowheads="1"/>
            </p:cNvSpPr>
            <p:nvPr/>
          </p:nvSpPr>
          <p:spPr bwMode="auto">
            <a:xfrm>
              <a:off x="2097" y="1154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0101</a:t>
              </a:r>
            </a:p>
          </p:txBody>
        </p:sp>
        <p:grpSp>
          <p:nvGrpSpPr>
            <p:cNvPr id="23849" name="Group 50"/>
            <p:cNvGrpSpPr>
              <a:grpSpLocks/>
            </p:cNvGrpSpPr>
            <p:nvPr/>
          </p:nvGrpSpPr>
          <p:grpSpPr bwMode="auto">
            <a:xfrm>
              <a:off x="2723" y="1138"/>
              <a:ext cx="642" cy="244"/>
              <a:chOff x="1049" y="1688"/>
              <a:chExt cx="642" cy="244"/>
            </a:xfrm>
          </p:grpSpPr>
          <p:sp>
            <p:nvSpPr>
              <p:cNvPr id="23872" name="Text Box 51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73" name="Line 52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4" name="Line 53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5" name="Line 54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6" name="Line 55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50" name="Text Box 56"/>
            <p:cNvSpPr txBox="1">
              <a:spLocks noChangeArrowheads="1"/>
            </p:cNvSpPr>
            <p:nvPr/>
          </p:nvSpPr>
          <p:spPr bwMode="auto">
            <a:xfrm>
              <a:off x="2893" y="1154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23851" name="Group 57"/>
            <p:cNvGrpSpPr>
              <a:grpSpLocks/>
            </p:cNvGrpSpPr>
            <p:nvPr/>
          </p:nvGrpSpPr>
          <p:grpSpPr bwMode="auto">
            <a:xfrm>
              <a:off x="3365" y="1138"/>
              <a:ext cx="642" cy="244"/>
              <a:chOff x="1049" y="1688"/>
              <a:chExt cx="642" cy="244"/>
            </a:xfrm>
          </p:grpSpPr>
          <p:sp>
            <p:nvSpPr>
              <p:cNvPr id="23867" name="Text Box 58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68" name="Line 59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9" name="Line 60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0" name="Line 61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1" name="Line 62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52" name="Text Box 63"/>
            <p:cNvSpPr txBox="1">
              <a:spLocks noChangeArrowheads="1"/>
            </p:cNvSpPr>
            <p:nvPr/>
          </p:nvSpPr>
          <p:spPr bwMode="auto">
            <a:xfrm>
              <a:off x="3504" y="1154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23853" name="Text Box 64"/>
            <p:cNvSpPr txBox="1">
              <a:spLocks noChangeArrowheads="1"/>
            </p:cNvSpPr>
            <p:nvPr/>
          </p:nvSpPr>
          <p:spPr bwMode="auto">
            <a:xfrm>
              <a:off x="4007" y="1138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23854" name="Text Box 65"/>
            <p:cNvSpPr txBox="1">
              <a:spLocks noChangeArrowheads="1"/>
            </p:cNvSpPr>
            <p:nvPr/>
          </p:nvSpPr>
          <p:spPr bwMode="auto">
            <a:xfrm>
              <a:off x="4221" y="1138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grpSp>
          <p:nvGrpSpPr>
            <p:cNvPr id="23855" name="Group 66"/>
            <p:cNvGrpSpPr>
              <a:grpSpLocks/>
            </p:cNvGrpSpPr>
            <p:nvPr/>
          </p:nvGrpSpPr>
          <p:grpSpPr bwMode="auto">
            <a:xfrm>
              <a:off x="4435" y="1138"/>
              <a:ext cx="0" cy="243"/>
              <a:chOff x="1263" y="748"/>
              <a:chExt cx="0" cy="243"/>
            </a:xfrm>
          </p:grpSpPr>
          <p:sp>
            <p:nvSpPr>
              <p:cNvPr id="23865" name="Line 67"/>
              <p:cNvSpPr>
                <a:spLocks noChangeShapeType="1"/>
              </p:cNvSpPr>
              <p:nvPr/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6" name="Line 68"/>
              <p:cNvSpPr>
                <a:spLocks noChangeShapeType="1"/>
              </p:cNvSpPr>
              <p:nvPr/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56" name="Text Box 69"/>
            <p:cNvSpPr txBox="1">
              <a:spLocks noChangeArrowheads="1"/>
            </p:cNvSpPr>
            <p:nvPr/>
          </p:nvSpPr>
          <p:spPr bwMode="auto">
            <a:xfrm>
              <a:off x="4306" y="1154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23857" name="Group 70"/>
            <p:cNvGrpSpPr>
              <a:grpSpLocks/>
            </p:cNvGrpSpPr>
            <p:nvPr/>
          </p:nvGrpSpPr>
          <p:grpSpPr bwMode="auto">
            <a:xfrm>
              <a:off x="4649" y="1138"/>
              <a:ext cx="642" cy="244"/>
              <a:chOff x="1049" y="1688"/>
              <a:chExt cx="642" cy="244"/>
            </a:xfrm>
          </p:grpSpPr>
          <p:sp>
            <p:nvSpPr>
              <p:cNvPr id="23860" name="Text Box 71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61" name="Line 72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2" name="Line 73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3" name="Line 74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4" name="Line 75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58" name="Text Box 76"/>
            <p:cNvSpPr txBox="1">
              <a:spLocks noChangeArrowheads="1"/>
            </p:cNvSpPr>
            <p:nvPr/>
          </p:nvSpPr>
          <p:spPr bwMode="auto">
            <a:xfrm>
              <a:off x="4788" y="1154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SR2</a:t>
              </a:r>
            </a:p>
          </p:txBody>
        </p:sp>
        <p:sp>
          <p:nvSpPr>
            <p:cNvPr id="23859" name="Text Box 77"/>
            <p:cNvSpPr txBox="1">
              <a:spLocks noChangeArrowheads="1"/>
            </p:cNvSpPr>
            <p:nvPr/>
          </p:nvSpPr>
          <p:spPr bwMode="auto">
            <a:xfrm>
              <a:off x="1105" y="1154"/>
              <a:ext cx="4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AND+</a:t>
              </a:r>
            </a:p>
          </p:txBody>
        </p:sp>
      </p:grpSp>
      <p:grpSp>
        <p:nvGrpSpPr>
          <p:cNvPr id="23555" name="Group 78"/>
          <p:cNvGrpSpPr>
            <a:grpSpLocks/>
          </p:cNvGrpSpPr>
          <p:nvPr/>
        </p:nvGrpSpPr>
        <p:grpSpPr bwMode="auto">
          <a:xfrm>
            <a:off x="1754188" y="1008063"/>
            <a:ext cx="6651625" cy="390525"/>
            <a:chOff x="1105" y="772"/>
            <a:chExt cx="4190" cy="246"/>
          </a:xfrm>
        </p:grpSpPr>
        <p:grpSp>
          <p:nvGrpSpPr>
            <p:cNvPr id="23811" name="Group 79"/>
            <p:cNvGrpSpPr>
              <a:grpSpLocks/>
            </p:cNvGrpSpPr>
            <p:nvPr/>
          </p:nvGrpSpPr>
          <p:grpSpPr bwMode="auto">
            <a:xfrm>
              <a:off x="1871" y="773"/>
              <a:ext cx="856" cy="245"/>
              <a:chOff x="1049" y="2142"/>
              <a:chExt cx="856" cy="245"/>
            </a:xfrm>
          </p:grpSpPr>
          <p:sp>
            <p:nvSpPr>
              <p:cNvPr id="23840" name="Text Box 80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41" name="Line 81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2" name="Line 82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3" name="Line 83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4" name="Line 84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5" name="Line 85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6" name="Line 86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12" name="Text Box 87"/>
            <p:cNvSpPr txBox="1">
              <a:spLocks noChangeArrowheads="1"/>
            </p:cNvSpPr>
            <p:nvPr/>
          </p:nvSpPr>
          <p:spPr bwMode="auto">
            <a:xfrm>
              <a:off x="2101" y="78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0001</a:t>
              </a:r>
            </a:p>
          </p:txBody>
        </p:sp>
        <p:grpSp>
          <p:nvGrpSpPr>
            <p:cNvPr id="23813" name="Group 88"/>
            <p:cNvGrpSpPr>
              <a:grpSpLocks/>
            </p:cNvGrpSpPr>
            <p:nvPr/>
          </p:nvGrpSpPr>
          <p:grpSpPr bwMode="auto">
            <a:xfrm>
              <a:off x="2727" y="773"/>
              <a:ext cx="642" cy="244"/>
              <a:chOff x="1049" y="1688"/>
              <a:chExt cx="642" cy="244"/>
            </a:xfrm>
          </p:grpSpPr>
          <p:sp>
            <p:nvSpPr>
              <p:cNvPr id="23835" name="Text Box 89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36" name="Line 90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7" name="Line 91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8" name="Line 92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9" name="Line 93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14" name="Text Box 94"/>
            <p:cNvSpPr txBox="1">
              <a:spLocks noChangeArrowheads="1"/>
            </p:cNvSpPr>
            <p:nvPr/>
          </p:nvSpPr>
          <p:spPr bwMode="auto">
            <a:xfrm>
              <a:off x="2897" y="78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23815" name="Group 95"/>
            <p:cNvGrpSpPr>
              <a:grpSpLocks/>
            </p:cNvGrpSpPr>
            <p:nvPr/>
          </p:nvGrpSpPr>
          <p:grpSpPr bwMode="auto">
            <a:xfrm>
              <a:off x="3369" y="773"/>
              <a:ext cx="642" cy="244"/>
              <a:chOff x="1049" y="1688"/>
              <a:chExt cx="642" cy="244"/>
            </a:xfrm>
          </p:grpSpPr>
          <p:sp>
            <p:nvSpPr>
              <p:cNvPr id="23830" name="Text Box 96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31" name="Line 97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2" name="Line 98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3" name="Line 99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4" name="Line 100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16" name="Text Box 101"/>
            <p:cNvSpPr txBox="1">
              <a:spLocks noChangeArrowheads="1"/>
            </p:cNvSpPr>
            <p:nvPr/>
          </p:nvSpPr>
          <p:spPr bwMode="auto">
            <a:xfrm>
              <a:off x="3508" y="789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23817" name="Text Box 102"/>
            <p:cNvSpPr txBox="1">
              <a:spLocks noChangeArrowheads="1"/>
            </p:cNvSpPr>
            <p:nvPr/>
          </p:nvSpPr>
          <p:spPr bwMode="auto">
            <a:xfrm>
              <a:off x="4011" y="77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23818" name="Group 103"/>
            <p:cNvGrpSpPr>
              <a:grpSpLocks/>
            </p:cNvGrpSpPr>
            <p:nvPr/>
          </p:nvGrpSpPr>
          <p:grpSpPr bwMode="auto">
            <a:xfrm>
              <a:off x="4225" y="772"/>
              <a:ext cx="1070" cy="245"/>
              <a:chOff x="1049" y="2628"/>
              <a:chExt cx="1070" cy="245"/>
            </a:xfrm>
          </p:grpSpPr>
          <p:sp>
            <p:nvSpPr>
              <p:cNvPr id="23821" name="Text Box 104"/>
              <p:cNvSpPr txBox="1">
                <a:spLocks noChangeArrowheads="1"/>
              </p:cNvSpPr>
              <p:nvPr/>
            </p:nvSpPr>
            <p:spPr bwMode="auto">
              <a:xfrm>
                <a:off x="1049" y="2630"/>
                <a:ext cx="1070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22" name="Line 105"/>
              <p:cNvSpPr>
                <a:spLocks noChangeShapeType="1"/>
              </p:cNvSpPr>
              <p:nvPr/>
            </p:nvSpPr>
            <p:spPr bwMode="auto">
              <a:xfrm>
                <a:off x="1263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3" name="Line 106"/>
              <p:cNvSpPr>
                <a:spLocks noChangeShapeType="1"/>
              </p:cNvSpPr>
              <p:nvPr/>
            </p:nvSpPr>
            <p:spPr bwMode="auto">
              <a:xfrm>
                <a:off x="1263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4" name="Line 107"/>
              <p:cNvSpPr>
                <a:spLocks noChangeShapeType="1"/>
              </p:cNvSpPr>
              <p:nvPr/>
            </p:nvSpPr>
            <p:spPr bwMode="auto">
              <a:xfrm>
                <a:off x="1477" y="26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5" name="Line 108"/>
              <p:cNvSpPr>
                <a:spLocks noChangeShapeType="1"/>
              </p:cNvSpPr>
              <p:nvPr/>
            </p:nvSpPr>
            <p:spPr bwMode="auto">
              <a:xfrm>
                <a:off x="1477" y="282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6" name="Line 109"/>
              <p:cNvSpPr>
                <a:spLocks noChangeShapeType="1"/>
              </p:cNvSpPr>
              <p:nvPr/>
            </p:nvSpPr>
            <p:spPr bwMode="auto">
              <a:xfrm>
                <a:off x="1691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7" name="Line 110"/>
              <p:cNvSpPr>
                <a:spLocks noChangeShapeType="1"/>
              </p:cNvSpPr>
              <p:nvPr/>
            </p:nvSpPr>
            <p:spPr bwMode="auto">
              <a:xfrm>
                <a:off x="1691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8" name="Line 111"/>
              <p:cNvSpPr>
                <a:spLocks noChangeShapeType="1"/>
              </p:cNvSpPr>
              <p:nvPr/>
            </p:nvSpPr>
            <p:spPr bwMode="auto">
              <a:xfrm>
                <a:off x="1905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9" name="Line 112"/>
              <p:cNvSpPr>
                <a:spLocks noChangeShapeType="1"/>
              </p:cNvSpPr>
              <p:nvPr/>
            </p:nvSpPr>
            <p:spPr bwMode="auto">
              <a:xfrm>
                <a:off x="1905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19" name="Text Box 113"/>
            <p:cNvSpPr txBox="1">
              <a:spLocks noChangeArrowheads="1"/>
            </p:cNvSpPr>
            <p:nvPr/>
          </p:nvSpPr>
          <p:spPr bwMode="auto">
            <a:xfrm>
              <a:off x="4547" y="789"/>
              <a:ext cx="4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imm5</a:t>
              </a:r>
            </a:p>
          </p:txBody>
        </p:sp>
        <p:sp>
          <p:nvSpPr>
            <p:cNvPr id="23820" name="Text Box 114"/>
            <p:cNvSpPr txBox="1">
              <a:spLocks noChangeArrowheads="1"/>
            </p:cNvSpPr>
            <p:nvPr/>
          </p:nvSpPr>
          <p:spPr bwMode="auto">
            <a:xfrm>
              <a:off x="1105" y="789"/>
              <a:ext cx="4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ADD+</a:t>
              </a:r>
            </a:p>
          </p:txBody>
        </p:sp>
      </p:grpSp>
      <p:grpSp>
        <p:nvGrpSpPr>
          <p:cNvPr id="23556" name="Group 115"/>
          <p:cNvGrpSpPr>
            <a:grpSpLocks/>
          </p:cNvGrpSpPr>
          <p:nvPr/>
        </p:nvGrpSpPr>
        <p:grpSpPr bwMode="auto">
          <a:xfrm>
            <a:off x="1754188" y="2203450"/>
            <a:ext cx="6645275" cy="390525"/>
            <a:chOff x="1105" y="1512"/>
            <a:chExt cx="4186" cy="246"/>
          </a:xfrm>
        </p:grpSpPr>
        <p:grpSp>
          <p:nvGrpSpPr>
            <p:cNvPr id="23775" name="Group 116"/>
            <p:cNvGrpSpPr>
              <a:grpSpLocks/>
            </p:cNvGrpSpPr>
            <p:nvPr/>
          </p:nvGrpSpPr>
          <p:grpSpPr bwMode="auto">
            <a:xfrm>
              <a:off x="1867" y="1513"/>
              <a:ext cx="856" cy="245"/>
              <a:chOff x="1049" y="2142"/>
              <a:chExt cx="856" cy="245"/>
            </a:xfrm>
          </p:grpSpPr>
          <p:sp>
            <p:nvSpPr>
              <p:cNvPr id="23804" name="Text Box 117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05" name="Line 118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6" name="Line 119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7" name="Line 120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8" name="Line 121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9" name="Line 122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10" name="Line 123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76" name="Text Box 124"/>
            <p:cNvSpPr txBox="1">
              <a:spLocks noChangeArrowheads="1"/>
            </p:cNvSpPr>
            <p:nvPr/>
          </p:nvSpPr>
          <p:spPr bwMode="auto">
            <a:xfrm>
              <a:off x="2097" y="152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0101</a:t>
              </a:r>
            </a:p>
          </p:txBody>
        </p:sp>
        <p:grpSp>
          <p:nvGrpSpPr>
            <p:cNvPr id="23777" name="Group 125"/>
            <p:cNvGrpSpPr>
              <a:grpSpLocks/>
            </p:cNvGrpSpPr>
            <p:nvPr/>
          </p:nvGrpSpPr>
          <p:grpSpPr bwMode="auto">
            <a:xfrm>
              <a:off x="2723" y="1513"/>
              <a:ext cx="642" cy="244"/>
              <a:chOff x="1049" y="1688"/>
              <a:chExt cx="642" cy="244"/>
            </a:xfrm>
          </p:grpSpPr>
          <p:sp>
            <p:nvSpPr>
              <p:cNvPr id="23799" name="Text Box 126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800" name="Line 127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1" name="Line 128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2" name="Line 129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3" name="Line 130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78" name="Text Box 131"/>
            <p:cNvSpPr txBox="1">
              <a:spLocks noChangeArrowheads="1"/>
            </p:cNvSpPr>
            <p:nvPr/>
          </p:nvSpPr>
          <p:spPr bwMode="auto">
            <a:xfrm>
              <a:off x="2893" y="152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23779" name="Group 132"/>
            <p:cNvGrpSpPr>
              <a:grpSpLocks/>
            </p:cNvGrpSpPr>
            <p:nvPr/>
          </p:nvGrpSpPr>
          <p:grpSpPr bwMode="auto">
            <a:xfrm>
              <a:off x="3365" y="1513"/>
              <a:ext cx="642" cy="244"/>
              <a:chOff x="1049" y="1688"/>
              <a:chExt cx="642" cy="244"/>
            </a:xfrm>
          </p:grpSpPr>
          <p:sp>
            <p:nvSpPr>
              <p:cNvPr id="23794" name="Text Box 133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795" name="Line 134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6" name="Line 135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7" name="Line 136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8" name="Line 137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80" name="Text Box 138"/>
            <p:cNvSpPr txBox="1">
              <a:spLocks noChangeArrowheads="1"/>
            </p:cNvSpPr>
            <p:nvPr/>
          </p:nvSpPr>
          <p:spPr bwMode="auto">
            <a:xfrm>
              <a:off x="3504" y="1529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23781" name="Text Box 139"/>
            <p:cNvSpPr txBox="1">
              <a:spLocks noChangeArrowheads="1"/>
            </p:cNvSpPr>
            <p:nvPr/>
          </p:nvSpPr>
          <p:spPr bwMode="auto">
            <a:xfrm>
              <a:off x="4007" y="151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23782" name="Group 140"/>
            <p:cNvGrpSpPr>
              <a:grpSpLocks/>
            </p:cNvGrpSpPr>
            <p:nvPr/>
          </p:nvGrpSpPr>
          <p:grpSpPr bwMode="auto">
            <a:xfrm>
              <a:off x="4221" y="1512"/>
              <a:ext cx="1070" cy="245"/>
              <a:chOff x="1049" y="2628"/>
              <a:chExt cx="1070" cy="245"/>
            </a:xfrm>
          </p:grpSpPr>
          <p:sp>
            <p:nvSpPr>
              <p:cNvPr id="23785" name="Text Box 141"/>
              <p:cNvSpPr txBox="1">
                <a:spLocks noChangeArrowheads="1"/>
              </p:cNvSpPr>
              <p:nvPr/>
            </p:nvSpPr>
            <p:spPr bwMode="auto">
              <a:xfrm>
                <a:off x="1049" y="2630"/>
                <a:ext cx="1070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786" name="Line 142"/>
              <p:cNvSpPr>
                <a:spLocks noChangeShapeType="1"/>
              </p:cNvSpPr>
              <p:nvPr/>
            </p:nvSpPr>
            <p:spPr bwMode="auto">
              <a:xfrm>
                <a:off x="1263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7" name="Line 143"/>
              <p:cNvSpPr>
                <a:spLocks noChangeShapeType="1"/>
              </p:cNvSpPr>
              <p:nvPr/>
            </p:nvSpPr>
            <p:spPr bwMode="auto">
              <a:xfrm>
                <a:off x="1263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8" name="Line 144"/>
              <p:cNvSpPr>
                <a:spLocks noChangeShapeType="1"/>
              </p:cNvSpPr>
              <p:nvPr/>
            </p:nvSpPr>
            <p:spPr bwMode="auto">
              <a:xfrm>
                <a:off x="1477" y="26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9" name="Line 145"/>
              <p:cNvSpPr>
                <a:spLocks noChangeShapeType="1"/>
              </p:cNvSpPr>
              <p:nvPr/>
            </p:nvSpPr>
            <p:spPr bwMode="auto">
              <a:xfrm>
                <a:off x="1477" y="282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0" name="Line 146"/>
              <p:cNvSpPr>
                <a:spLocks noChangeShapeType="1"/>
              </p:cNvSpPr>
              <p:nvPr/>
            </p:nvSpPr>
            <p:spPr bwMode="auto">
              <a:xfrm>
                <a:off x="1691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1" name="Line 147"/>
              <p:cNvSpPr>
                <a:spLocks noChangeShapeType="1"/>
              </p:cNvSpPr>
              <p:nvPr/>
            </p:nvSpPr>
            <p:spPr bwMode="auto">
              <a:xfrm>
                <a:off x="1691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2" name="Line 148"/>
              <p:cNvSpPr>
                <a:spLocks noChangeShapeType="1"/>
              </p:cNvSpPr>
              <p:nvPr/>
            </p:nvSpPr>
            <p:spPr bwMode="auto">
              <a:xfrm>
                <a:off x="1905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3" name="Line 149"/>
              <p:cNvSpPr>
                <a:spLocks noChangeShapeType="1"/>
              </p:cNvSpPr>
              <p:nvPr/>
            </p:nvSpPr>
            <p:spPr bwMode="auto">
              <a:xfrm>
                <a:off x="1905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83" name="Text Box 150"/>
            <p:cNvSpPr txBox="1">
              <a:spLocks noChangeArrowheads="1"/>
            </p:cNvSpPr>
            <p:nvPr/>
          </p:nvSpPr>
          <p:spPr bwMode="auto">
            <a:xfrm>
              <a:off x="4543" y="1529"/>
              <a:ext cx="4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imm5</a:t>
              </a:r>
            </a:p>
          </p:txBody>
        </p:sp>
        <p:sp>
          <p:nvSpPr>
            <p:cNvPr id="23784" name="Text Box 151"/>
            <p:cNvSpPr txBox="1">
              <a:spLocks noChangeArrowheads="1"/>
            </p:cNvSpPr>
            <p:nvPr/>
          </p:nvSpPr>
          <p:spPr bwMode="auto">
            <a:xfrm>
              <a:off x="1105" y="1529"/>
              <a:ext cx="4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AND+</a:t>
              </a:r>
            </a:p>
          </p:txBody>
        </p:sp>
      </p:grpSp>
      <p:grpSp>
        <p:nvGrpSpPr>
          <p:cNvPr id="23557" name="Group 152"/>
          <p:cNvGrpSpPr>
            <a:grpSpLocks/>
          </p:cNvGrpSpPr>
          <p:nvPr/>
        </p:nvGrpSpPr>
        <p:grpSpPr bwMode="auto">
          <a:xfrm>
            <a:off x="1754188" y="2801938"/>
            <a:ext cx="6661150" cy="388937"/>
            <a:chOff x="1105" y="1903"/>
            <a:chExt cx="4196" cy="245"/>
          </a:xfrm>
        </p:grpSpPr>
        <p:grpSp>
          <p:nvGrpSpPr>
            <p:cNvPr id="23743" name="Group 153"/>
            <p:cNvGrpSpPr>
              <a:grpSpLocks/>
            </p:cNvGrpSpPr>
            <p:nvPr/>
          </p:nvGrpSpPr>
          <p:grpSpPr bwMode="auto">
            <a:xfrm>
              <a:off x="1871" y="1903"/>
              <a:ext cx="856" cy="245"/>
              <a:chOff x="1049" y="2142"/>
              <a:chExt cx="856" cy="245"/>
            </a:xfrm>
          </p:grpSpPr>
          <p:sp>
            <p:nvSpPr>
              <p:cNvPr id="23768" name="Text Box 154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769" name="Line 155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0" name="Line 156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1" name="Line 157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2" name="Line 158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3" name="Line 159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4" name="Line 160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44" name="Text Box 161"/>
            <p:cNvSpPr txBox="1">
              <a:spLocks noChangeArrowheads="1"/>
            </p:cNvSpPr>
            <p:nvPr/>
          </p:nvSpPr>
          <p:spPr bwMode="auto">
            <a:xfrm>
              <a:off x="2101" y="191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</a:t>
              </a:r>
            </a:p>
          </p:txBody>
        </p:sp>
        <p:sp>
          <p:nvSpPr>
            <p:cNvPr id="23745" name="Text Box 162"/>
            <p:cNvSpPr txBox="1">
              <a:spLocks noChangeArrowheads="1"/>
            </p:cNvSpPr>
            <p:nvPr/>
          </p:nvSpPr>
          <p:spPr bwMode="auto">
            <a:xfrm>
              <a:off x="2730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n</a:t>
              </a:r>
            </a:p>
          </p:txBody>
        </p:sp>
        <p:sp>
          <p:nvSpPr>
            <p:cNvPr id="23746" name="Text Box 163"/>
            <p:cNvSpPr txBox="1">
              <a:spLocks noChangeArrowheads="1"/>
            </p:cNvSpPr>
            <p:nvPr/>
          </p:nvSpPr>
          <p:spPr bwMode="auto">
            <a:xfrm>
              <a:off x="2944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z</a:t>
              </a:r>
            </a:p>
          </p:txBody>
        </p:sp>
        <p:sp>
          <p:nvSpPr>
            <p:cNvPr id="23747" name="Text Box 164"/>
            <p:cNvSpPr txBox="1">
              <a:spLocks noChangeArrowheads="1"/>
            </p:cNvSpPr>
            <p:nvPr/>
          </p:nvSpPr>
          <p:spPr bwMode="auto">
            <a:xfrm>
              <a:off x="3158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</a:t>
              </a:r>
            </a:p>
          </p:txBody>
        </p:sp>
        <p:grpSp>
          <p:nvGrpSpPr>
            <p:cNvPr id="23748" name="Group 165"/>
            <p:cNvGrpSpPr>
              <a:grpSpLocks/>
            </p:cNvGrpSpPr>
            <p:nvPr/>
          </p:nvGrpSpPr>
          <p:grpSpPr bwMode="auto">
            <a:xfrm>
              <a:off x="3375" y="1903"/>
              <a:ext cx="1926" cy="245"/>
              <a:chOff x="1049" y="3336"/>
              <a:chExt cx="1926" cy="245"/>
            </a:xfrm>
          </p:grpSpPr>
          <p:sp>
            <p:nvSpPr>
              <p:cNvPr id="23751" name="Text Box 166"/>
              <p:cNvSpPr txBox="1">
                <a:spLocks noChangeArrowheads="1"/>
              </p:cNvSpPr>
              <p:nvPr/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752" name="Line 167"/>
              <p:cNvSpPr>
                <a:spLocks noChangeShapeType="1"/>
              </p:cNvSpPr>
              <p:nvPr/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3" name="Line 168"/>
              <p:cNvSpPr>
                <a:spLocks noChangeShapeType="1"/>
              </p:cNvSpPr>
              <p:nvPr/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4" name="Line 169"/>
              <p:cNvSpPr>
                <a:spLocks noChangeShapeType="1"/>
              </p:cNvSpPr>
              <p:nvPr/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5" name="Line 170"/>
              <p:cNvSpPr>
                <a:spLocks noChangeShapeType="1"/>
              </p:cNvSpPr>
              <p:nvPr/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6" name="Line 171"/>
              <p:cNvSpPr>
                <a:spLocks noChangeShapeType="1"/>
              </p:cNvSpPr>
              <p:nvPr/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7" name="Line 172"/>
              <p:cNvSpPr>
                <a:spLocks noChangeShapeType="1"/>
              </p:cNvSpPr>
              <p:nvPr/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8" name="Line 173"/>
              <p:cNvSpPr>
                <a:spLocks noChangeShapeType="1"/>
              </p:cNvSpPr>
              <p:nvPr/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9" name="Line 174"/>
              <p:cNvSpPr>
                <a:spLocks noChangeShapeType="1"/>
              </p:cNvSpPr>
              <p:nvPr/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0" name="Line 175"/>
              <p:cNvSpPr>
                <a:spLocks noChangeShapeType="1"/>
              </p:cNvSpPr>
              <p:nvPr/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1" name="Line 176"/>
              <p:cNvSpPr>
                <a:spLocks noChangeShapeType="1"/>
              </p:cNvSpPr>
              <p:nvPr/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2" name="Line 177"/>
              <p:cNvSpPr>
                <a:spLocks noChangeShapeType="1"/>
              </p:cNvSpPr>
              <p:nvPr/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3" name="Line 178"/>
              <p:cNvSpPr>
                <a:spLocks noChangeShapeType="1"/>
              </p:cNvSpPr>
              <p:nvPr/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4" name="Line 179"/>
              <p:cNvSpPr>
                <a:spLocks noChangeShapeType="1"/>
              </p:cNvSpPr>
              <p:nvPr/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5" name="Line 180"/>
              <p:cNvSpPr>
                <a:spLocks noChangeShapeType="1"/>
              </p:cNvSpPr>
              <p:nvPr/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6" name="Line 181"/>
              <p:cNvSpPr>
                <a:spLocks noChangeShapeType="1"/>
              </p:cNvSpPr>
              <p:nvPr/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7" name="Line 182"/>
              <p:cNvSpPr>
                <a:spLocks noChangeShapeType="1"/>
              </p:cNvSpPr>
              <p:nvPr/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49" name="Text Box 183"/>
            <p:cNvSpPr txBox="1">
              <a:spLocks noChangeArrowheads="1"/>
            </p:cNvSpPr>
            <p:nvPr/>
          </p:nvSpPr>
          <p:spPr bwMode="auto">
            <a:xfrm>
              <a:off x="4000" y="1920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PCoffset9</a:t>
              </a:r>
            </a:p>
          </p:txBody>
        </p:sp>
        <p:sp>
          <p:nvSpPr>
            <p:cNvPr id="23750" name="Text Box 184"/>
            <p:cNvSpPr txBox="1">
              <a:spLocks noChangeArrowheads="1"/>
            </p:cNvSpPr>
            <p:nvPr/>
          </p:nvSpPr>
          <p:spPr bwMode="auto">
            <a:xfrm>
              <a:off x="1105" y="191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BR</a:t>
              </a:r>
            </a:p>
          </p:txBody>
        </p:sp>
      </p:grpSp>
      <p:grpSp>
        <p:nvGrpSpPr>
          <p:cNvPr id="23558" name="Group 185"/>
          <p:cNvGrpSpPr>
            <a:grpSpLocks/>
          </p:cNvGrpSpPr>
          <p:nvPr/>
        </p:nvGrpSpPr>
        <p:grpSpPr bwMode="auto">
          <a:xfrm>
            <a:off x="1754188" y="3400425"/>
            <a:ext cx="6651625" cy="390525"/>
            <a:chOff x="1105" y="2297"/>
            <a:chExt cx="4190" cy="246"/>
          </a:xfrm>
        </p:grpSpPr>
        <p:grpSp>
          <p:nvGrpSpPr>
            <p:cNvPr id="23706" name="Group 186"/>
            <p:cNvGrpSpPr>
              <a:grpSpLocks/>
            </p:cNvGrpSpPr>
            <p:nvPr/>
          </p:nvGrpSpPr>
          <p:grpSpPr bwMode="auto">
            <a:xfrm>
              <a:off x="1867" y="2298"/>
              <a:ext cx="856" cy="245"/>
              <a:chOff x="1049" y="2142"/>
              <a:chExt cx="856" cy="245"/>
            </a:xfrm>
          </p:grpSpPr>
          <p:sp>
            <p:nvSpPr>
              <p:cNvPr id="23736" name="Text Box 187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737" name="Line 188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8" name="Line 189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9" name="Line 190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0" name="Line 191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1" name="Line 192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2" name="Line 193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07" name="Text Box 194"/>
            <p:cNvSpPr txBox="1">
              <a:spLocks noChangeArrowheads="1"/>
            </p:cNvSpPr>
            <p:nvPr/>
          </p:nvSpPr>
          <p:spPr bwMode="auto">
            <a:xfrm>
              <a:off x="2098" y="2314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1100</a:t>
              </a:r>
            </a:p>
          </p:txBody>
        </p:sp>
        <p:grpSp>
          <p:nvGrpSpPr>
            <p:cNvPr id="23708" name="Group 195"/>
            <p:cNvGrpSpPr>
              <a:grpSpLocks/>
            </p:cNvGrpSpPr>
            <p:nvPr/>
          </p:nvGrpSpPr>
          <p:grpSpPr bwMode="auto">
            <a:xfrm>
              <a:off x="2723" y="2298"/>
              <a:ext cx="642" cy="244"/>
              <a:chOff x="1049" y="1688"/>
              <a:chExt cx="642" cy="244"/>
            </a:xfrm>
          </p:grpSpPr>
          <p:sp>
            <p:nvSpPr>
              <p:cNvPr id="23731" name="Text Box 196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732" name="Line 197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3" name="Line 198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4" name="Line 199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5" name="Line 200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09" name="Text Box 201"/>
            <p:cNvSpPr txBox="1">
              <a:spLocks noChangeArrowheads="1"/>
            </p:cNvSpPr>
            <p:nvPr/>
          </p:nvSpPr>
          <p:spPr bwMode="auto">
            <a:xfrm>
              <a:off x="2879" y="2314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</a:t>
              </a:r>
            </a:p>
          </p:txBody>
        </p:sp>
        <p:grpSp>
          <p:nvGrpSpPr>
            <p:cNvPr id="23710" name="Group 202"/>
            <p:cNvGrpSpPr>
              <a:grpSpLocks/>
            </p:cNvGrpSpPr>
            <p:nvPr/>
          </p:nvGrpSpPr>
          <p:grpSpPr bwMode="auto">
            <a:xfrm>
              <a:off x="3365" y="2298"/>
              <a:ext cx="642" cy="244"/>
              <a:chOff x="1049" y="1688"/>
              <a:chExt cx="642" cy="244"/>
            </a:xfrm>
          </p:grpSpPr>
          <p:sp>
            <p:nvSpPr>
              <p:cNvPr id="23726" name="Text Box 203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727" name="Line 204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8" name="Line 205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9" name="Line 206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0" name="Line 207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11" name="Text Box 208"/>
            <p:cNvSpPr txBox="1">
              <a:spLocks noChangeArrowheads="1"/>
            </p:cNvSpPr>
            <p:nvPr/>
          </p:nvSpPr>
          <p:spPr bwMode="auto">
            <a:xfrm>
              <a:off x="3437" y="2314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grpSp>
          <p:nvGrpSpPr>
            <p:cNvPr id="23712" name="Group 209"/>
            <p:cNvGrpSpPr>
              <a:grpSpLocks/>
            </p:cNvGrpSpPr>
            <p:nvPr/>
          </p:nvGrpSpPr>
          <p:grpSpPr bwMode="auto">
            <a:xfrm>
              <a:off x="4011" y="2297"/>
              <a:ext cx="1284" cy="246"/>
              <a:chOff x="2612" y="1341"/>
              <a:chExt cx="1284" cy="246"/>
            </a:xfrm>
          </p:grpSpPr>
          <p:sp>
            <p:nvSpPr>
              <p:cNvPr id="23715" name="Text Box 210"/>
              <p:cNvSpPr txBox="1">
                <a:spLocks noChangeArrowheads="1"/>
              </p:cNvSpPr>
              <p:nvPr/>
            </p:nvSpPr>
            <p:spPr bwMode="auto">
              <a:xfrm>
                <a:off x="2612" y="1344"/>
                <a:ext cx="1284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716" name="Line 211"/>
              <p:cNvSpPr>
                <a:spLocks noChangeShapeType="1"/>
              </p:cNvSpPr>
              <p:nvPr/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7" name="Line 212"/>
              <p:cNvSpPr>
                <a:spLocks noChangeShapeType="1"/>
              </p:cNvSpPr>
              <p:nvPr/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8" name="Line 213"/>
              <p:cNvSpPr>
                <a:spLocks noChangeShapeType="1"/>
              </p:cNvSpPr>
              <p:nvPr/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9" name="Line 214"/>
              <p:cNvSpPr>
                <a:spLocks noChangeShapeType="1"/>
              </p:cNvSpPr>
              <p:nvPr/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0" name="Line 215"/>
              <p:cNvSpPr>
                <a:spLocks noChangeShapeType="1"/>
              </p:cNvSpPr>
              <p:nvPr/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1" name="Line 216"/>
              <p:cNvSpPr>
                <a:spLocks noChangeShapeType="1"/>
              </p:cNvSpPr>
              <p:nvPr/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2" name="Line 217"/>
              <p:cNvSpPr>
                <a:spLocks noChangeShapeType="1"/>
              </p:cNvSpPr>
              <p:nvPr/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3" name="Line 218"/>
              <p:cNvSpPr>
                <a:spLocks noChangeShapeType="1"/>
              </p:cNvSpPr>
              <p:nvPr/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4" name="Line 219"/>
              <p:cNvSpPr>
                <a:spLocks noChangeShapeType="1"/>
              </p:cNvSpPr>
              <p:nvPr/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5" name="Line 220"/>
              <p:cNvSpPr>
                <a:spLocks noChangeShapeType="1"/>
              </p:cNvSpPr>
              <p:nvPr/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13" name="Text Box 221"/>
            <p:cNvSpPr txBox="1">
              <a:spLocks noChangeArrowheads="1"/>
            </p:cNvSpPr>
            <p:nvPr/>
          </p:nvSpPr>
          <p:spPr bwMode="auto">
            <a:xfrm>
              <a:off x="4384" y="2314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  <p:sp>
          <p:nvSpPr>
            <p:cNvPr id="23714" name="Text Box 222"/>
            <p:cNvSpPr txBox="1">
              <a:spLocks noChangeArrowheads="1"/>
            </p:cNvSpPr>
            <p:nvPr/>
          </p:nvSpPr>
          <p:spPr bwMode="auto">
            <a:xfrm>
              <a:off x="1105" y="231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JMP</a:t>
              </a:r>
            </a:p>
          </p:txBody>
        </p:sp>
      </p:grpSp>
      <p:grpSp>
        <p:nvGrpSpPr>
          <p:cNvPr id="23559" name="Group 223"/>
          <p:cNvGrpSpPr>
            <a:grpSpLocks/>
          </p:cNvGrpSpPr>
          <p:nvPr/>
        </p:nvGrpSpPr>
        <p:grpSpPr bwMode="auto">
          <a:xfrm>
            <a:off x="1754188" y="3998913"/>
            <a:ext cx="6651625" cy="390525"/>
            <a:chOff x="1105" y="2673"/>
            <a:chExt cx="4190" cy="246"/>
          </a:xfrm>
        </p:grpSpPr>
        <p:grpSp>
          <p:nvGrpSpPr>
            <p:cNvPr id="23672" name="Group 224"/>
            <p:cNvGrpSpPr>
              <a:grpSpLocks/>
            </p:cNvGrpSpPr>
            <p:nvPr/>
          </p:nvGrpSpPr>
          <p:grpSpPr bwMode="auto">
            <a:xfrm>
              <a:off x="1864" y="2674"/>
              <a:ext cx="856" cy="245"/>
              <a:chOff x="1049" y="2142"/>
              <a:chExt cx="856" cy="245"/>
            </a:xfrm>
          </p:grpSpPr>
          <p:sp>
            <p:nvSpPr>
              <p:cNvPr id="23699" name="Text Box 225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700" name="Line 226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1" name="Line 227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2" name="Line 228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3" name="Line 229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4" name="Line 230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5" name="Line 231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73" name="Text Box 232"/>
            <p:cNvSpPr txBox="1">
              <a:spLocks noChangeArrowheads="1"/>
            </p:cNvSpPr>
            <p:nvPr/>
          </p:nvSpPr>
          <p:spPr bwMode="auto">
            <a:xfrm>
              <a:off x="2095" y="2690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0100</a:t>
              </a:r>
            </a:p>
          </p:txBody>
        </p:sp>
        <p:sp>
          <p:nvSpPr>
            <p:cNvPr id="23674" name="Text Box 233"/>
            <p:cNvSpPr txBox="1">
              <a:spLocks noChangeArrowheads="1"/>
            </p:cNvSpPr>
            <p:nvPr/>
          </p:nvSpPr>
          <p:spPr bwMode="auto">
            <a:xfrm>
              <a:off x="2723" y="2675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23675" name="Group 234"/>
            <p:cNvGrpSpPr>
              <a:grpSpLocks/>
            </p:cNvGrpSpPr>
            <p:nvPr/>
          </p:nvGrpSpPr>
          <p:grpSpPr bwMode="auto">
            <a:xfrm>
              <a:off x="2941" y="2673"/>
              <a:ext cx="2354" cy="246"/>
              <a:chOff x="2899" y="4023"/>
              <a:chExt cx="2354" cy="246"/>
            </a:xfrm>
          </p:grpSpPr>
          <p:sp>
            <p:nvSpPr>
              <p:cNvPr id="23678" name="Text Box 235"/>
              <p:cNvSpPr txBox="1">
                <a:spLocks noChangeArrowheads="1"/>
              </p:cNvSpPr>
              <p:nvPr/>
            </p:nvSpPr>
            <p:spPr bwMode="auto">
              <a:xfrm>
                <a:off x="2899" y="4023"/>
                <a:ext cx="2354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679" name="Line 236"/>
              <p:cNvSpPr>
                <a:spLocks noChangeShapeType="1"/>
              </p:cNvSpPr>
              <p:nvPr/>
            </p:nvSpPr>
            <p:spPr bwMode="auto">
              <a:xfrm>
                <a:off x="4183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0" name="Line 237"/>
              <p:cNvSpPr>
                <a:spLocks noChangeShapeType="1"/>
              </p:cNvSpPr>
              <p:nvPr/>
            </p:nvSpPr>
            <p:spPr bwMode="auto">
              <a:xfrm>
                <a:off x="4183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1" name="Line 238"/>
              <p:cNvSpPr>
                <a:spLocks noChangeShapeType="1"/>
              </p:cNvSpPr>
              <p:nvPr/>
            </p:nvSpPr>
            <p:spPr bwMode="auto">
              <a:xfrm>
                <a:off x="3969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2" name="Line 239"/>
              <p:cNvSpPr>
                <a:spLocks noChangeShapeType="1"/>
              </p:cNvSpPr>
              <p:nvPr/>
            </p:nvSpPr>
            <p:spPr bwMode="auto">
              <a:xfrm>
                <a:off x="3969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3" name="Line 240"/>
              <p:cNvSpPr>
                <a:spLocks noChangeShapeType="1"/>
              </p:cNvSpPr>
              <p:nvPr/>
            </p:nvSpPr>
            <p:spPr bwMode="auto">
              <a:xfrm>
                <a:off x="3113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4" name="Line 241"/>
              <p:cNvSpPr>
                <a:spLocks noChangeShapeType="1"/>
              </p:cNvSpPr>
              <p:nvPr/>
            </p:nvSpPr>
            <p:spPr bwMode="auto">
              <a:xfrm>
                <a:off x="3113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5" name="Line 242"/>
              <p:cNvSpPr>
                <a:spLocks noChangeShapeType="1"/>
              </p:cNvSpPr>
              <p:nvPr/>
            </p:nvSpPr>
            <p:spPr bwMode="auto">
              <a:xfrm>
                <a:off x="3327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6" name="Line 243"/>
              <p:cNvSpPr>
                <a:spLocks noChangeShapeType="1"/>
              </p:cNvSpPr>
              <p:nvPr/>
            </p:nvSpPr>
            <p:spPr bwMode="auto">
              <a:xfrm>
                <a:off x="3327" y="421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7" name="Line 244"/>
              <p:cNvSpPr>
                <a:spLocks noChangeShapeType="1"/>
              </p:cNvSpPr>
              <p:nvPr/>
            </p:nvSpPr>
            <p:spPr bwMode="auto">
              <a:xfrm>
                <a:off x="3541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8" name="Line 245"/>
              <p:cNvSpPr>
                <a:spLocks noChangeShapeType="1"/>
              </p:cNvSpPr>
              <p:nvPr/>
            </p:nvSpPr>
            <p:spPr bwMode="auto">
              <a:xfrm>
                <a:off x="3541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9" name="Line 246"/>
              <p:cNvSpPr>
                <a:spLocks noChangeShapeType="1"/>
              </p:cNvSpPr>
              <p:nvPr/>
            </p:nvSpPr>
            <p:spPr bwMode="auto">
              <a:xfrm>
                <a:off x="3755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0" name="Line 247"/>
              <p:cNvSpPr>
                <a:spLocks noChangeShapeType="1"/>
              </p:cNvSpPr>
              <p:nvPr/>
            </p:nvSpPr>
            <p:spPr bwMode="auto">
              <a:xfrm>
                <a:off x="3755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1" name="Line 248"/>
              <p:cNvSpPr>
                <a:spLocks noChangeShapeType="1"/>
              </p:cNvSpPr>
              <p:nvPr/>
            </p:nvSpPr>
            <p:spPr bwMode="auto">
              <a:xfrm>
                <a:off x="4611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2" name="Line 249"/>
              <p:cNvSpPr>
                <a:spLocks noChangeShapeType="1"/>
              </p:cNvSpPr>
              <p:nvPr/>
            </p:nvSpPr>
            <p:spPr bwMode="auto">
              <a:xfrm>
                <a:off x="4611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3" name="Line 250"/>
              <p:cNvSpPr>
                <a:spLocks noChangeShapeType="1"/>
              </p:cNvSpPr>
              <p:nvPr/>
            </p:nvSpPr>
            <p:spPr bwMode="auto">
              <a:xfrm>
                <a:off x="4397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4" name="Line 251"/>
              <p:cNvSpPr>
                <a:spLocks noChangeShapeType="1"/>
              </p:cNvSpPr>
              <p:nvPr/>
            </p:nvSpPr>
            <p:spPr bwMode="auto">
              <a:xfrm>
                <a:off x="4397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5" name="Line 252"/>
              <p:cNvSpPr>
                <a:spLocks noChangeShapeType="1"/>
              </p:cNvSpPr>
              <p:nvPr/>
            </p:nvSpPr>
            <p:spPr bwMode="auto">
              <a:xfrm>
                <a:off x="4825" y="402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6" name="Line 253"/>
              <p:cNvSpPr>
                <a:spLocks noChangeShapeType="1"/>
              </p:cNvSpPr>
              <p:nvPr/>
            </p:nvSpPr>
            <p:spPr bwMode="auto">
              <a:xfrm>
                <a:off x="4825" y="421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7" name="Line 254"/>
              <p:cNvSpPr>
                <a:spLocks noChangeShapeType="1"/>
              </p:cNvSpPr>
              <p:nvPr/>
            </p:nvSpPr>
            <p:spPr bwMode="auto">
              <a:xfrm>
                <a:off x="5039" y="402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8" name="Line 255"/>
              <p:cNvSpPr>
                <a:spLocks noChangeShapeType="1"/>
              </p:cNvSpPr>
              <p:nvPr/>
            </p:nvSpPr>
            <p:spPr bwMode="auto">
              <a:xfrm>
                <a:off x="5039" y="421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76" name="Text Box 256"/>
            <p:cNvSpPr txBox="1">
              <a:spLocks noChangeArrowheads="1"/>
            </p:cNvSpPr>
            <p:nvPr/>
          </p:nvSpPr>
          <p:spPr bwMode="auto">
            <a:xfrm>
              <a:off x="3746" y="2690"/>
              <a:ext cx="7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PCoffset11</a:t>
              </a:r>
            </a:p>
          </p:txBody>
        </p:sp>
        <p:sp>
          <p:nvSpPr>
            <p:cNvPr id="23677" name="Text Box 257"/>
            <p:cNvSpPr txBox="1">
              <a:spLocks noChangeArrowheads="1"/>
            </p:cNvSpPr>
            <p:nvPr/>
          </p:nvSpPr>
          <p:spPr bwMode="auto">
            <a:xfrm>
              <a:off x="1105" y="2690"/>
              <a:ext cx="3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JSR</a:t>
              </a:r>
            </a:p>
          </p:txBody>
        </p:sp>
      </p:grpSp>
      <p:grpSp>
        <p:nvGrpSpPr>
          <p:cNvPr id="23560" name="Group 258"/>
          <p:cNvGrpSpPr>
            <a:grpSpLocks/>
          </p:cNvGrpSpPr>
          <p:nvPr/>
        </p:nvGrpSpPr>
        <p:grpSpPr bwMode="auto">
          <a:xfrm>
            <a:off x="1754188" y="4597400"/>
            <a:ext cx="6637337" cy="390525"/>
            <a:chOff x="1105" y="3035"/>
            <a:chExt cx="4181" cy="246"/>
          </a:xfrm>
        </p:grpSpPr>
        <p:sp>
          <p:nvSpPr>
            <p:cNvPr id="23636" name="Text Box 259"/>
            <p:cNvSpPr txBox="1">
              <a:spLocks noChangeArrowheads="1"/>
            </p:cNvSpPr>
            <p:nvPr/>
          </p:nvSpPr>
          <p:spPr bwMode="auto">
            <a:xfrm>
              <a:off x="1105" y="3052"/>
              <a:ext cx="4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JSRR</a:t>
              </a:r>
            </a:p>
          </p:txBody>
        </p:sp>
        <p:grpSp>
          <p:nvGrpSpPr>
            <p:cNvPr id="23637" name="Group 260"/>
            <p:cNvGrpSpPr>
              <a:grpSpLocks/>
            </p:cNvGrpSpPr>
            <p:nvPr/>
          </p:nvGrpSpPr>
          <p:grpSpPr bwMode="auto">
            <a:xfrm>
              <a:off x="1853" y="3036"/>
              <a:ext cx="856" cy="245"/>
              <a:chOff x="1049" y="2142"/>
              <a:chExt cx="856" cy="245"/>
            </a:xfrm>
          </p:grpSpPr>
          <p:sp>
            <p:nvSpPr>
              <p:cNvPr id="23665" name="Text Box 261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666" name="Line 262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7" name="Line 263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8" name="Line 264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9" name="Line 265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0" name="Line 266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1" name="Line 267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38" name="Text Box 268"/>
            <p:cNvSpPr txBox="1">
              <a:spLocks noChangeArrowheads="1"/>
            </p:cNvSpPr>
            <p:nvPr/>
          </p:nvSpPr>
          <p:spPr bwMode="auto">
            <a:xfrm>
              <a:off x="2084" y="3052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0100</a:t>
              </a:r>
            </a:p>
          </p:txBody>
        </p:sp>
        <p:sp>
          <p:nvSpPr>
            <p:cNvPr id="23639" name="Text Box 269"/>
            <p:cNvSpPr txBox="1">
              <a:spLocks noChangeArrowheads="1"/>
            </p:cNvSpPr>
            <p:nvPr/>
          </p:nvSpPr>
          <p:spPr bwMode="auto">
            <a:xfrm>
              <a:off x="2712" y="3037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23640" name="Text Box 270"/>
            <p:cNvSpPr txBox="1">
              <a:spLocks noChangeArrowheads="1"/>
            </p:cNvSpPr>
            <p:nvPr/>
          </p:nvSpPr>
          <p:spPr bwMode="auto">
            <a:xfrm>
              <a:off x="2926" y="3037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sp>
          <p:nvSpPr>
            <p:cNvPr id="23641" name="Text Box 271"/>
            <p:cNvSpPr txBox="1">
              <a:spLocks noChangeArrowheads="1"/>
            </p:cNvSpPr>
            <p:nvPr/>
          </p:nvSpPr>
          <p:spPr bwMode="auto">
            <a:xfrm>
              <a:off x="3022" y="3052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23642" name="Group 272"/>
            <p:cNvGrpSpPr>
              <a:grpSpLocks/>
            </p:cNvGrpSpPr>
            <p:nvPr/>
          </p:nvGrpSpPr>
          <p:grpSpPr bwMode="auto">
            <a:xfrm>
              <a:off x="3131" y="3037"/>
              <a:ext cx="0" cy="243"/>
              <a:chOff x="1263" y="748"/>
              <a:chExt cx="0" cy="243"/>
            </a:xfrm>
          </p:grpSpPr>
          <p:sp>
            <p:nvSpPr>
              <p:cNvPr id="23663" name="Line 273"/>
              <p:cNvSpPr>
                <a:spLocks noChangeShapeType="1"/>
              </p:cNvSpPr>
              <p:nvPr/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4" name="Line 274"/>
              <p:cNvSpPr>
                <a:spLocks noChangeShapeType="1"/>
              </p:cNvSpPr>
              <p:nvPr/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643" name="Group 275"/>
            <p:cNvGrpSpPr>
              <a:grpSpLocks/>
            </p:cNvGrpSpPr>
            <p:nvPr/>
          </p:nvGrpSpPr>
          <p:grpSpPr bwMode="auto">
            <a:xfrm>
              <a:off x="3355" y="3036"/>
              <a:ext cx="642" cy="244"/>
              <a:chOff x="1049" y="1688"/>
              <a:chExt cx="642" cy="244"/>
            </a:xfrm>
          </p:grpSpPr>
          <p:sp>
            <p:nvSpPr>
              <p:cNvPr id="23658" name="Text Box 276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659" name="Line 277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0" name="Line 278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1" name="Line 279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2" name="Line 280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44" name="Text Box 281"/>
            <p:cNvSpPr txBox="1">
              <a:spLocks noChangeArrowheads="1"/>
            </p:cNvSpPr>
            <p:nvPr/>
          </p:nvSpPr>
          <p:spPr bwMode="auto">
            <a:xfrm>
              <a:off x="3427" y="3052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grpSp>
          <p:nvGrpSpPr>
            <p:cNvPr id="23645" name="Group 282"/>
            <p:cNvGrpSpPr>
              <a:grpSpLocks/>
            </p:cNvGrpSpPr>
            <p:nvPr/>
          </p:nvGrpSpPr>
          <p:grpSpPr bwMode="auto">
            <a:xfrm>
              <a:off x="4002" y="3035"/>
              <a:ext cx="1284" cy="246"/>
              <a:chOff x="2612" y="1341"/>
              <a:chExt cx="1284" cy="246"/>
            </a:xfrm>
          </p:grpSpPr>
          <p:sp>
            <p:nvSpPr>
              <p:cNvPr id="23647" name="Text Box 283"/>
              <p:cNvSpPr txBox="1">
                <a:spLocks noChangeArrowheads="1"/>
              </p:cNvSpPr>
              <p:nvPr/>
            </p:nvSpPr>
            <p:spPr bwMode="auto">
              <a:xfrm>
                <a:off x="2612" y="1344"/>
                <a:ext cx="1284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648" name="Line 284"/>
              <p:cNvSpPr>
                <a:spLocks noChangeShapeType="1"/>
              </p:cNvSpPr>
              <p:nvPr/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9" name="Line 285"/>
              <p:cNvSpPr>
                <a:spLocks noChangeShapeType="1"/>
              </p:cNvSpPr>
              <p:nvPr/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0" name="Line 286"/>
              <p:cNvSpPr>
                <a:spLocks noChangeShapeType="1"/>
              </p:cNvSpPr>
              <p:nvPr/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1" name="Line 287"/>
              <p:cNvSpPr>
                <a:spLocks noChangeShapeType="1"/>
              </p:cNvSpPr>
              <p:nvPr/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2" name="Line 288"/>
              <p:cNvSpPr>
                <a:spLocks noChangeShapeType="1"/>
              </p:cNvSpPr>
              <p:nvPr/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3" name="Line 289"/>
              <p:cNvSpPr>
                <a:spLocks noChangeShapeType="1"/>
              </p:cNvSpPr>
              <p:nvPr/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4" name="Line 290"/>
              <p:cNvSpPr>
                <a:spLocks noChangeShapeType="1"/>
              </p:cNvSpPr>
              <p:nvPr/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5" name="Line 291"/>
              <p:cNvSpPr>
                <a:spLocks noChangeShapeType="1"/>
              </p:cNvSpPr>
              <p:nvPr/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6" name="Line 292"/>
              <p:cNvSpPr>
                <a:spLocks noChangeShapeType="1"/>
              </p:cNvSpPr>
              <p:nvPr/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7" name="Line 293"/>
              <p:cNvSpPr>
                <a:spLocks noChangeShapeType="1"/>
              </p:cNvSpPr>
              <p:nvPr/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46" name="Text Box 294"/>
            <p:cNvSpPr txBox="1">
              <a:spLocks noChangeArrowheads="1"/>
            </p:cNvSpPr>
            <p:nvPr/>
          </p:nvSpPr>
          <p:spPr bwMode="auto">
            <a:xfrm>
              <a:off x="4375" y="3052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</p:grpSp>
      <p:grpSp>
        <p:nvGrpSpPr>
          <p:cNvPr id="23561" name="Group 295"/>
          <p:cNvGrpSpPr>
            <a:grpSpLocks/>
          </p:cNvGrpSpPr>
          <p:nvPr/>
        </p:nvGrpSpPr>
        <p:grpSpPr bwMode="auto">
          <a:xfrm>
            <a:off x="1754188" y="5195888"/>
            <a:ext cx="6645275" cy="390525"/>
            <a:chOff x="1105" y="3410"/>
            <a:chExt cx="4186" cy="246"/>
          </a:xfrm>
        </p:grpSpPr>
        <p:sp>
          <p:nvSpPr>
            <p:cNvPr id="23600" name="Text Box 296"/>
            <p:cNvSpPr txBox="1">
              <a:spLocks noChangeArrowheads="1"/>
            </p:cNvSpPr>
            <p:nvPr/>
          </p:nvSpPr>
          <p:spPr bwMode="auto">
            <a:xfrm>
              <a:off x="1105" y="3427"/>
              <a:ext cx="3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LD+</a:t>
              </a:r>
            </a:p>
          </p:txBody>
        </p:sp>
        <p:grpSp>
          <p:nvGrpSpPr>
            <p:cNvPr id="23601" name="Group 297"/>
            <p:cNvGrpSpPr>
              <a:grpSpLocks/>
            </p:cNvGrpSpPr>
            <p:nvPr/>
          </p:nvGrpSpPr>
          <p:grpSpPr bwMode="auto">
            <a:xfrm>
              <a:off x="1861" y="3410"/>
              <a:ext cx="856" cy="245"/>
              <a:chOff x="1049" y="2142"/>
              <a:chExt cx="856" cy="245"/>
            </a:xfrm>
          </p:grpSpPr>
          <p:sp>
            <p:nvSpPr>
              <p:cNvPr id="23629" name="Text Box 298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630" name="Line 299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1" name="Line 300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2" name="Line 301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3" name="Line 302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4" name="Line 303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5" name="Line 304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02" name="Text Box 305"/>
            <p:cNvSpPr txBox="1">
              <a:spLocks noChangeArrowheads="1"/>
            </p:cNvSpPr>
            <p:nvPr/>
          </p:nvSpPr>
          <p:spPr bwMode="auto">
            <a:xfrm>
              <a:off x="2092" y="342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0010</a:t>
              </a:r>
            </a:p>
          </p:txBody>
        </p:sp>
        <p:grpSp>
          <p:nvGrpSpPr>
            <p:cNvPr id="23603" name="Group 306"/>
            <p:cNvGrpSpPr>
              <a:grpSpLocks/>
            </p:cNvGrpSpPr>
            <p:nvPr/>
          </p:nvGrpSpPr>
          <p:grpSpPr bwMode="auto">
            <a:xfrm>
              <a:off x="3365" y="3411"/>
              <a:ext cx="1926" cy="245"/>
              <a:chOff x="1049" y="3336"/>
              <a:chExt cx="1926" cy="245"/>
            </a:xfrm>
          </p:grpSpPr>
          <p:sp>
            <p:nvSpPr>
              <p:cNvPr id="23612" name="Text Box 307"/>
              <p:cNvSpPr txBox="1">
                <a:spLocks noChangeArrowheads="1"/>
              </p:cNvSpPr>
              <p:nvPr/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613" name="Line 308"/>
              <p:cNvSpPr>
                <a:spLocks noChangeShapeType="1"/>
              </p:cNvSpPr>
              <p:nvPr/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4" name="Line 309"/>
              <p:cNvSpPr>
                <a:spLocks noChangeShapeType="1"/>
              </p:cNvSpPr>
              <p:nvPr/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5" name="Line 310"/>
              <p:cNvSpPr>
                <a:spLocks noChangeShapeType="1"/>
              </p:cNvSpPr>
              <p:nvPr/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6" name="Line 311"/>
              <p:cNvSpPr>
                <a:spLocks noChangeShapeType="1"/>
              </p:cNvSpPr>
              <p:nvPr/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7" name="Line 312"/>
              <p:cNvSpPr>
                <a:spLocks noChangeShapeType="1"/>
              </p:cNvSpPr>
              <p:nvPr/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8" name="Line 313"/>
              <p:cNvSpPr>
                <a:spLocks noChangeShapeType="1"/>
              </p:cNvSpPr>
              <p:nvPr/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9" name="Line 314"/>
              <p:cNvSpPr>
                <a:spLocks noChangeShapeType="1"/>
              </p:cNvSpPr>
              <p:nvPr/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0" name="Line 315"/>
              <p:cNvSpPr>
                <a:spLocks noChangeShapeType="1"/>
              </p:cNvSpPr>
              <p:nvPr/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1" name="Line 316"/>
              <p:cNvSpPr>
                <a:spLocks noChangeShapeType="1"/>
              </p:cNvSpPr>
              <p:nvPr/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2" name="Line 317"/>
              <p:cNvSpPr>
                <a:spLocks noChangeShapeType="1"/>
              </p:cNvSpPr>
              <p:nvPr/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3" name="Line 318"/>
              <p:cNvSpPr>
                <a:spLocks noChangeShapeType="1"/>
              </p:cNvSpPr>
              <p:nvPr/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4" name="Line 319"/>
              <p:cNvSpPr>
                <a:spLocks noChangeShapeType="1"/>
              </p:cNvSpPr>
              <p:nvPr/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5" name="Line 320"/>
              <p:cNvSpPr>
                <a:spLocks noChangeShapeType="1"/>
              </p:cNvSpPr>
              <p:nvPr/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6" name="Line 321"/>
              <p:cNvSpPr>
                <a:spLocks noChangeShapeType="1"/>
              </p:cNvSpPr>
              <p:nvPr/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7" name="Line 322"/>
              <p:cNvSpPr>
                <a:spLocks noChangeShapeType="1"/>
              </p:cNvSpPr>
              <p:nvPr/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8" name="Line 323"/>
              <p:cNvSpPr>
                <a:spLocks noChangeShapeType="1"/>
              </p:cNvSpPr>
              <p:nvPr/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04" name="Text Box 324"/>
            <p:cNvSpPr txBox="1">
              <a:spLocks noChangeArrowheads="1"/>
            </p:cNvSpPr>
            <p:nvPr/>
          </p:nvSpPr>
          <p:spPr bwMode="auto">
            <a:xfrm>
              <a:off x="3990" y="342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PCoffset9</a:t>
              </a:r>
            </a:p>
          </p:txBody>
        </p:sp>
        <p:grpSp>
          <p:nvGrpSpPr>
            <p:cNvPr id="23605" name="Group 325"/>
            <p:cNvGrpSpPr>
              <a:grpSpLocks/>
            </p:cNvGrpSpPr>
            <p:nvPr/>
          </p:nvGrpSpPr>
          <p:grpSpPr bwMode="auto">
            <a:xfrm>
              <a:off x="2724" y="3411"/>
              <a:ext cx="642" cy="244"/>
              <a:chOff x="1049" y="1688"/>
              <a:chExt cx="642" cy="244"/>
            </a:xfrm>
          </p:grpSpPr>
          <p:sp>
            <p:nvSpPr>
              <p:cNvPr id="23607" name="Text Box 326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608" name="Line 327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9" name="Line 328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0" name="Line 329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1" name="Line 330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06" name="Text Box 331"/>
            <p:cNvSpPr txBox="1">
              <a:spLocks noChangeArrowheads="1"/>
            </p:cNvSpPr>
            <p:nvPr/>
          </p:nvSpPr>
          <p:spPr bwMode="auto">
            <a:xfrm>
              <a:off x="2894" y="342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grpSp>
        <p:nvGrpSpPr>
          <p:cNvPr id="23562" name="Group 332"/>
          <p:cNvGrpSpPr>
            <a:grpSpLocks/>
          </p:cNvGrpSpPr>
          <p:nvPr/>
        </p:nvGrpSpPr>
        <p:grpSpPr bwMode="auto">
          <a:xfrm>
            <a:off x="1754188" y="5795963"/>
            <a:ext cx="6638925" cy="388937"/>
            <a:chOff x="1105" y="3801"/>
            <a:chExt cx="4182" cy="245"/>
          </a:xfrm>
        </p:grpSpPr>
        <p:sp>
          <p:nvSpPr>
            <p:cNvPr id="23564" name="Text Box 333"/>
            <p:cNvSpPr txBox="1">
              <a:spLocks noChangeArrowheads="1"/>
            </p:cNvSpPr>
            <p:nvPr/>
          </p:nvSpPr>
          <p:spPr bwMode="auto">
            <a:xfrm>
              <a:off x="1105" y="3817"/>
              <a:ext cx="3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LDI+</a:t>
              </a:r>
            </a:p>
          </p:txBody>
        </p:sp>
        <p:grpSp>
          <p:nvGrpSpPr>
            <p:cNvPr id="23565" name="Group 334"/>
            <p:cNvGrpSpPr>
              <a:grpSpLocks/>
            </p:cNvGrpSpPr>
            <p:nvPr/>
          </p:nvGrpSpPr>
          <p:grpSpPr bwMode="auto">
            <a:xfrm>
              <a:off x="1857" y="3801"/>
              <a:ext cx="856" cy="245"/>
              <a:chOff x="1049" y="2142"/>
              <a:chExt cx="856" cy="245"/>
            </a:xfrm>
          </p:grpSpPr>
          <p:sp>
            <p:nvSpPr>
              <p:cNvPr id="23593" name="Text Box 335"/>
              <p:cNvSpPr txBox="1">
                <a:spLocks noChangeArrowheads="1"/>
              </p:cNvSpPr>
              <p:nvPr/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594" name="Line 336"/>
              <p:cNvSpPr>
                <a:spLocks noChangeShapeType="1"/>
              </p:cNvSpPr>
              <p:nvPr/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5" name="Line 337"/>
              <p:cNvSpPr>
                <a:spLocks noChangeShapeType="1"/>
              </p:cNvSpPr>
              <p:nvPr/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6" name="Line 338"/>
              <p:cNvSpPr>
                <a:spLocks noChangeShapeType="1"/>
              </p:cNvSpPr>
              <p:nvPr/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7" name="Line 339"/>
              <p:cNvSpPr>
                <a:spLocks noChangeShapeType="1"/>
              </p:cNvSpPr>
              <p:nvPr/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8" name="Line 340"/>
              <p:cNvSpPr>
                <a:spLocks noChangeShapeType="1"/>
              </p:cNvSpPr>
              <p:nvPr/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9" name="Line 341"/>
              <p:cNvSpPr>
                <a:spLocks noChangeShapeType="1"/>
              </p:cNvSpPr>
              <p:nvPr/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66" name="Text Box 342"/>
            <p:cNvSpPr txBox="1">
              <a:spLocks noChangeArrowheads="1"/>
            </p:cNvSpPr>
            <p:nvPr/>
          </p:nvSpPr>
          <p:spPr bwMode="auto">
            <a:xfrm>
              <a:off x="2089" y="381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1010</a:t>
              </a:r>
            </a:p>
          </p:txBody>
        </p:sp>
        <p:grpSp>
          <p:nvGrpSpPr>
            <p:cNvPr id="23567" name="Group 343"/>
            <p:cNvGrpSpPr>
              <a:grpSpLocks/>
            </p:cNvGrpSpPr>
            <p:nvPr/>
          </p:nvGrpSpPr>
          <p:grpSpPr bwMode="auto">
            <a:xfrm>
              <a:off x="3361" y="3801"/>
              <a:ext cx="1926" cy="245"/>
              <a:chOff x="1049" y="3336"/>
              <a:chExt cx="1926" cy="245"/>
            </a:xfrm>
          </p:grpSpPr>
          <p:sp>
            <p:nvSpPr>
              <p:cNvPr id="23576" name="Text Box 344"/>
              <p:cNvSpPr txBox="1">
                <a:spLocks noChangeArrowheads="1"/>
              </p:cNvSpPr>
              <p:nvPr/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577" name="Line 345"/>
              <p:cNvSpPr>
                <a:spLocks noChangeShapeType="1"/>
              </p:cNvSpPr>
              <p:nvPr/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8" name="Line 346"/>
              <p:cNvSpPr>
                <a:spLocks noChangeShapeType="1"/>
              </p:cNvSpPr>
              <p:nvPr/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9" name="Line 347"/>
              <p:cNvSpPr>
                <a:spLocks noChangeShapeType="1"/>
              </p:cNvSpPr>
              <p:nvPr/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0" name="Line 348"/>
              <p:cNvSpPr>
                <a:spLocks noChangeShapeType="1"/>
              </p:cNvSpPr>
              <p:nvPr/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1" name="Line 349"/>
              <p:cNvSpPr>
                <a:spLocks noChangeShapeType="1"/>
              </p:cNvSpPr>
              <p:nvPr/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2" name="Line 350"/>
              <p:cNvSpPr>
                <a:spLocks noChangeShapeType="1"/>
              </p:cNvSpPr>
              <p:nvPr/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3" name="Line 351"/>
              <p:cNvSpPr>
                <a:spLocks noChangeShapeType="1"/>
              </p:cNvSpPr>
              <p:nvPr/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4" name="Line 352"/>
              <p:cNvSpPr>
                <a:spLocks noChangeShapeType="1"/>
              </p:cNvSpPr>
              <p:nvPr/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5" name="Line 353"/>
              <p:cNvSpPr>
                <a:spLocks noChangeShapeType="1"/>
              </p:cNvSpPr>
              <p:nvPr/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6" name="Line 354"/>
              <p:cNvSpPr>
                <a:spLocks noChangeShapeType="1"/>
              </p:cNvSpPr>
              <p:nvPr/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7" name="Line 355"/>
              <p:cNvSpPr>
                <a:spLocks noChangeShapeType="1"/>
              </p:cNvSpPr>
              <p:nvPr/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8" name="Line 356"/>
              <p:cNvSpPr>
                <a:spLocks noChangeShapeType="1"/>
              </p:cNvSpPr>
              <p:nvPr/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9" name="Line 357"/>
              <p:cNvSpPr>
                <a:spLocks noChangeShapeType="1"/>
              </p:cNvSpPr>
              <p:nvPr/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0" name="Line 358"/>
              <p:cNvSpPr>
                <a:spLocks noChangeShapeType="1"/>
              </p:cNvSpPr>
              <p:nvPr/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1" name="Line 359"/>
              <p:cNvSpPr>
                <a:spLocks noChangeShapeType="1"/>
              </p:cNvSpPr>
              <p:nvPr/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2" name="Line 360"/>
              <p:cNvSpPr>
                <a:spLocks noChangeShapeType="1"/>
              </p:cNvSpPr>
              <p:nvPr/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68" name="Text Box 361"/>
            <p:cNvSpPr txBox="1">
              <a:spLocks noChangeArrowheads="1"/>
            </p:cNvSpPr>
            <p:nvPr/>
          </p:nvSpPr>
          <p:spPr bwMode="auto">
            <a:xfrm>
              <a:off x="3986" y="381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PCoffset9</a:t>
              </a:r>
            </a:p>
          </p:txBody>
        </p:sp>
        <p:grpSp>
          <p:nvGrpSpPr>
            <p:cNvPr id="23569" name="Group 362"/>
            <p:cNvGrpSpPr>
              <a:grpSpLocks/>
            </p:cNvGrpSpPr>
            <p:nvPr/>
          </p:nvGrpSpPr>
          <p:grpSpPr bwMode="auto">
            <a:xfrm>
              <a:off x="2720" y="3801"/>
              <a:ext cx="642" cy="244"/>
              <a:chOff x="1049" y="1688"/>
              <a:chExt cx="642" cy="244"/>
            </a:xfrm>
          </p:grpSpPr>
          <p:sp>
            <p:nvSpPr>
              <p:cNvPr id="23571" name="Text Box 363"/>
              <p:cNvSpPr txBox="1">
                <a:spLocks noChangeArrowheads="1"/>
              </p:cNvSpPr>
              <p:nvPr/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3572" name="Line 364"/>
              <p:cNvSpPr>
                <a:spLocks noChangeShapeType="1"/>
              </p:cNvSpPr>
              <p:nvPr/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3" name="Line 365"/>
              <p:cNvSpPr>
                <a:spLocks noChangeShapeType="1"/>
              </p:cNvSpPr>
              <p:nvPr/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4" name="Line 366"/>
              <p:cNvSpPr>
                <a:spLocks noChangeShapeType="1"/>
              </p:cNvSpPr>
              <p:nvPr/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5" name="Line 367"/>
              <p:cNvSpPr>
                <a:spLocks noChangeShapeType="1"/>
              </p:cNvSpPr>
              <p:nvPr/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70" name="Text Box 368"/>
            <p:cNvSpPr txBox="1">
              <a:spLocks noChangeArrowheads="1"/>
            </p:cNvSpPr>
            <p:nvPr/>
          </p:nvSpPr>
          <p:spPr bwMode="auto">
            <a:xfrm>
              <a:off x="2890" y="38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23563" name="Text Box 369"/>
          <p:cNvSpPr txBox="1">
            <a:spLocks noChangeArrowheads="1"/>
          </p:cNvSpPr>
          <p:nvPr/>
        </p:nvSpPr>
        <p:spPr bwMode="auto">
          <a:xfrm>
            <a:off x="3671888" y="6376988"/>
            <a:ext cx="534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+ Indicates instructions that modify condition codes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3"/>
          <p:cNvSpPr>
            <a:spLocks noChangeArrowheads="1"/>
          </p:cNvSpPr>
          <p:nvPr/>
        </p:nvSpPr>
        <p:spPr bwMode="auto">
          <a:xfrm>
            <a:off x="1690688" y="3330575"/>
            <a:ext cx="1435100" cy="12874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4578" name="Rectangle 24"/>
          <p:cNvSpPr>
            <a:spLocks noChangeArrowheads="1"/>
          </p:cNvSpPr>
          <p:nvPr/>
        </p:nvSpPr>
        <p:spPr bwMode="auto">
          <a:xfrm>
            <a:off x="3125788" y="3330575"/>
            <a:ext cx="1076325" cy="12874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4579" name="Rectangle 25"/>
          <p:cNvSpPr>
            <a:spLocks noChangeArrowheads="1"/>
          </p:cNvSpPr>
          <p:nvPr/>
        </p:nvSpPr>
        <p:spPr bwMode="auto">
          <a:xfrm>
            <a:off x="4202113" y="3330575"/>
            <a:ext cx="1076325" cy="12874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4580" name="Rectangle 26"/>
          <p:cNvSpPr>
            <a:spLocks noChangeArrowheads="1"/>
          </p:cNvSpPr>
          <p:nvPr/>
        </p:nvSpPr>
        <p:spPr bwMode="auto">
          <a:xfrm>
            <a:off x="6354763" y="3330575"/>
            <a:ext cx="1076325" cy="12874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Instruction Example</a:t>
            </a:r>
          </a:p>
        </p:txBody>
      </p:sp>
      <p:sp>
        <p:nvSpPr>
          <p:cNvPr id="24582" name="Text Box 4"/>
          <p:cNvSpPr txBox="1">
            <a:spLocks noChangeArrowheads="1"/>
          </p:cNvSpPr>
          <p:nvPr/>
        </p:nvSpPr>
        <p:spPr bwMode="auto">
          <a:xfrm>
            <a:off x="16906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83" name="Text Box 5"/>
          <p:cNvSpPr txBox="1">
            <a:spLocks noChangeArrowheads="1"/>
          </p:cNvSpPr>
          <p:nvPr/>
        </p:nvSpPr>
        <p:spPr bwMode="auto">
          <a:xfrm>
            <a:off x="20494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84" name="Text Box 6"/>
          <p:cNvSpPr txBox="1">
            <a:spLocks noChangeArrowheads="1"/>
          </p:cNvSpPr>
          <p:nvPr/>
        </p:nvSpPr>
        <p:spPr bwMode="auto">
          <a:xfrm>
            <a:off x="24082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31257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86" name="Text Box 9"/>
          <p:cNvSpPr txBox="1">
            <a:spLocks noChangeArrowheads="1"/>
          </p:cNvSpPr>
          <p:nvPr/>
        </p:nvSpPr>
        <p:spPr bwMode="auto">
          <a:xfrm>
            <a:off x="34845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  <p:sp>
        <p:nvSpPr>
          <p:cNvPr id="24587" name="Text Box 10"/>
          <p:cNvSpPr txBox="1">
            <a:spLocks noChangeArrowheads="1"/>
          </p:cNvSpPr>
          <p:nvPr/>
        </p:nvSpPr>
        <p:spPr bwMode="auto">
          <a:xfrm>
            <a:off x="38433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88" name="Text Box 11"/>
          <p:cNvSpPr txBox="1">
            <a:spLocks noChangeArrowheads="1"/>
          </p:cNvSpPr>
          <p:nvPr/>
        </p:nvSpPr>
        <p:spPr bwMode="auto">
          <a:xfrm>
            <a:off x="42021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89" name="Text Box 12"/>
          <p:cNvSpPr txBox="1">
            <a:spLocks noChangeArrowheads="1"/>
          </p:cNvSpPr>
          <p:nvPr/>
        </p:nvSpPr>
        <p:spPr bwMode="auto">
          <a:xfrm>
            <a:off x="45608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90" name="Text Box 13"/>
          <p:cNvSpPr txBox="1">
            <a:spLocks noChangeArrowheads="1"/>
          </p:cNvSpPr>
          <p:nvPr/>
        </p:nvSpPr>
        <p:spPr bwMode="auto">
          <a:xfrm>
            <a:off x="49196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  <p:sp>
        <p:nvSpPr>
          <p:cNvPr id="24591" name="Text Box 14"/>
          <p:cNvSpPr txBox="1">
            <a:spLocks noChangeArrowheads="1"/>
          </p:cNvSpPr>
          <p:nvPr/>
        </p:nvSpPr>
        <p:spPr bwMode="auto">
          <a:xfrm>
            <a:off x="52784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92" name="Text Box 15"/>
          <p:cNvSpPr txBox="1">
            <a:spLocks noChangeArrowheads="1"/>
          </p:cNvSpPr>
          <p:nvPr/>
        </p:nvSpPr>
        <p:spPr bwMode="auto">
          <a:xfrm>
            <a:off x="56372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93" name="Text Box 16"/>
          <p:cNvSpPr txBox="1">
            <a:spLocks noChangeArrowheads="1"/>
          </p:cNvSpPr>
          <p:nvPr/>
        </p:nvSpPr>
        <p:spPr bwMode="auto">
          <a:xfrm>
            <a:off x="59959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94" name="Text Box 17"/>
          <p:cNvSpPr txBox="1">
            <a:spLocks noChangeArrowheads="1"/>
          </p:cNvSpPr>
          <p:nvPr/>
        </p:nvSpPr>
        <p:spPr bwMode="auto">
          <a:xfrm>
            <a:off x="63547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24595" name="Text Box 18"/>
          <p:cNvSpPr txBox="1">
            <a:spLocks noChangeArrowheads="1"/>
          </p:cNvSpPr>
          <p:nvPr/>
        </p:nvSpPr>
        <p:spPr bwMode="auto">
          <a:xfrm>
            <a:off x="67135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  <p:sp>
        <p:nvSpPr>
          <p:cNvPr id="24596" name="Text Box 19"/>
          <p:cNvSpPr txBox="1">
            <a:spLocks noChangeArrowheads="1"/>
          </p:cNvSpPr>
          <p:nvPr/>
        </p:nvSpPr>
        <p:spPr bwMode="auto">
          <a:xfrm>
            <a:off x="70723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  <p:sp>
        <p:nvSpPr>
          <p:cNvPr id="24597" name="Text Box 27"/>
          <p:cNvSpPr txBox="1">
            <a:spLocks noChangeArrowheads="1"/>
          </p:cNvSpPr>
          <p:nvPr/>
        </p:nvSpPr>
        <p:spPr bwMode="auto">
          <a:xfrm>
            <a:off x="1690688" y="2736850"/>
            <a:ext cx="11318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Arial Black" charset="0"/>
              </a:rPr>
              <a:t>ADD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74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3963" y="3519488"/>
              <a:ext cx="6350" cy="3175"/>
            </p14:xfrm>
          </p:contentPart>
        </mc:Choice>
        <mc:Fallback xmlns="">
          <p:pic>
            <p:nvPicPr>
              <p:cNvPr id="3074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3963" y="3519488"/>
                <a:ext cx="6350" cy="3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75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5538" y="3535363"/>
              <a:ext cx="3175" cy="4762"/>
            </p14:xfrm>
          </p:contentPart>
        </mc:Choice>
        <mc:Fallback xmlns="">
          <p:pic>
            <p:nvPicPr>
              <p:cNvPr id="3075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5538" y="3535363"/>
                <a:ext cx="3175" cy="4762"/>
              </a:xfrm>
              <a:prstGeom prst="rect">
                <a:avLst/>
              </a:prstGeom>
            </p:spPr>
          </p:pic>
        </mc:Fallback>
      </mc:AlternateContent>
      <p:sp>
        <p:nvSpPr>
          <p:cNvPr id="24600" name="Text Box 6"/>
          <p:cNvSpPr txBox="1">
            <a:spLocks noChangeArrowheads="1"/>
          </p:cNvSpPr>
          <p:nvPr/>
        </p:nvSpPr>
        <p:spPr bwMode="auto">
          <a:xfrm>
            <a:off x="27670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  <p:sp>
        <p:nvSpPr>
          <p:cNvPr id="24601" name="Text Box 27"/>
          <p:cNvSpPr txBox="1">
            <a:spLocks noChangeArrowheads="1"/>
          </p:cNvSpPr>
          <p:nvPr/>
        </p:nvSpPr>
        <p:spPr bwMode="auto">
          <a:xfrm>
            <a:off x="1690688" y="1619250"/>
            <a:ext cx="3946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Arial Black" charset="0"/>
              </a:rPr>
              <a:t>ADD  R2,R1,R3</a:t>
            </a:r>
          </a:p>
        </p:txBody>
      </p:sp>
      <p:sp>
        <p:nvSpPr>
          <p:cNvPr id="24602" name="Text Box 27"/>
          <p:cNvSpPr txBox="1">
            <a:spLocks noChangeArrowheads="1"/>
          </p:cNvSpPr>
          <p:nvPr/>
        </p:nvSpPr>
        <p:spPr bwMode="auto">
          <a:xfrm>
            <a:off x="3100388" y="2736850"/>
            <a:ext cx="110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Arial Black" charset="0"/>
              </a:rPr>
              <a:t>R2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4202113" y="2751138"/>
            <a:ext cx="1103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Arial Black" charset="0"/>
              </a:rPr>
              <a:t>R1</a:t>
            </a:r>
          </a:p>
        </p:txBody>
      </p:sp>
      <p:sp>
        <p:nvSpPr>
          <p:cNvPr id="24604" name="Text Box 27"/>
          <p:cNvSpPr txBox="1">
            <a:spLocks noChangeArrowheads="1"/>
          </p:cNvSpPr>
          <p:nvPr/>
        </p:nvSpPr>
        <p:spPr bwMode="auto">
          <a:xfrm>
            <a:off x="6299200" y="2765425"/>
            <a:ext cx="1103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Arial Black" charset="0"/>
              </a:rPr>
              <a:t>R3</a:t>
            </a:r>
          </a:p>
        </p:txBody>
      </p:sp>
      <p:sp>
        <p:nvSpPr>
          <p:cNvPr id="24605" name="Text Box 27"/>
          <p:cNvSpPr txBox="1">
            <a:spLocks noChangeArrowheads="1"/>
          </p:cNvSpPr>
          <p:nvPr/>
        </p:nvSpPr>
        <p:spPr bwMode="auto">
          <a:xfrm>
            <a:off x="1843088" y="5226050"/>
            <a:ext cx="39465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Arial Black" charset="0"/>
              </a:rPr>
              <a:t>0x1443</a:t>
            </a:r>
          </a:p>
          <a:p>
            <a:pPr eaLnBrk="1" hangingPunct="1"/>
            <a:r>
              <a:rPr lang="en-US" sz="3200">
                <a:latin typeface="Arial Black" charset="0"/>
              </a:rPr>
              <a:t>012103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Instruction Cycle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Fetch</a:t>
            </a:r>
          </a:p>
          <a:p>
            <a:r>
              <a:rPr lang="en-US" dirty="0">
                <a:latin typeface="Arial" charset="0"/>
              </a:rPr>
              <a:t>Decode</a:t>
            </a:r>
          </a:p>
          <a:p>
            <a:r>
              <a:rPr lang="en-US" dirty="0">
                <a:latin typeface="Arial" charset="0"/>
              </a:rPr>
              <a:t>Evaluate Address </a:t>
            </a:r>
            <a:r>
              <a:rPr lang="en-US" i="1" dirty="0">
                <a:latin typeface="Arial" charset="0"/>
              </a:rPr>
              <a:t>[optional]</a:t>
            </a:r>
          </a:p>
          <a:p>
            <a:r>
              <a:rPr lang="en-US" dirty="0">
                <a:latin typeface="Arial" charset="0"/>
              </a:rPr>
              <a:t>Fetch Operands </a:t>
            </a:r>
            <a:r>
              <a:rPr lang="en-US" i="1" dirty="0">
                <a:latin typeface="Arial" charset="0"/>
              </a:rPr>
              <a:t>[optional]</a:t>
            </a:r>
          </a:p>
          <a:p>
            <a:r>
              <a:rPr lang="en-US" dirty="0">
                <a:latin typeface="Arial" charset="0"/>
              </a:rPr>
              <a:t>Execute</a:t>
            </a:r>
            <a:r>
              <a:rPr lang="en-US" i="1" dirty="0">
                <a:latin typeface="Arial" charset="0"/>
              </a:rPr>
              <a:t> [optional]</a:t>
            </a:r>
          </a:p>
          <a:p>
            <a:r>
              <a:rPr lang="en-US" dirty="0">
                <a:latin typeface="Arial" charset="0"/>
              </a:rPr>
              <a:t>Store Result </a:t>
            </a:r>
            <a:r>
              <a:rPr lang="en-US" i="1" dirty="0">
                <a:latin typeface="Arial" charset="0"/>
              </a:rPr>
              <a:t>[optional]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EA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OP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EX</a:t>
            </a: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S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F</a:t>
            </a: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Before We Look at the Data Path During the Instruction Cycle...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There are 39 control signals orchestrated by the FSM</a:t>
            </a:r>
          </a:p>
          <a:p>
            <a:r>
              <a:rPr lang="en-US" dirty="0" smtClean="0"/>
              <a:t>The wires don’t fully show up in the </a:t>
            </a:r>
            <a:r>
              <a:rPr lang="en-US" dirty="0" err="1" smtClean="0"/>
              <a:t>datapath</a:t>
            </a:r>
            <a:r>
              <a:rPr lang="en-US" dirty="0" smtClean="0"/>
              <a:t> diagram, but the signals have names</a:t>
            </a:r>
          </a:p>
          <a:p>
            <a:r>
              <a:rPr lang="en-US" dirty="0" smtClean="0"/>
              <a:t>Multiplexor selectors</a:t>
            </a:r>
          </a:p>
          <a:p>
            <a:pPr lvl="1"/>
            <a:r>
              <a:rPr lang="en-US" dirty="0" smtClean="0"/>
              <a:t>PCMUX, MARMUX, ADDR2MUX,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Tri-state buffer enables</a:t>
            </a:r>
          </a:p>
          <a:p>
            <a:pPr lvl="1"/>
            <a:r>
              <a:rPr lang="en-US" dirty="0" err="1" smtClean="0"/>
              <a:t>gatePC</a:t>
            </a:r>
            <a:r>
              <a:rPr lang="en-US" dirty="0" smtClean="0"/>
              <a:t>, </a:t>
            </a:r>
            <a:r>
              <a:rPr lang="en-US" dirty="0" err="1" smtClean="0"/>
              <a:t>gateMARMUX</a:t>
            </a:r>
            <a:r>
              <a:rPr lang="en-US" dirty="0" smtClean="0"/>
              <a:t>, </a:t>
            </a:r>
            <a:r>
              <a:rPr lang="en-US" dirty="0" err="1" smtClean="0"/>
              <a:t>gateALU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Register write enables</a:t>
            </a:r>
          </a:p>
          <a:p>
            <a:pPr lvl="1"/>
            <a:r>
              <a:rPr lang="en-US" dirty="0" smtClean="0"/>
              <a:t>LD.PC, LD.REG, LD.MAR, LD.CC,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ALUK, MEM.EN, R.W,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7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File Circuit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4" r="-2667"/>
          <a:stretch/>
        </p:blipFill>
        <p:spPr>
          <a:xfrm>
            <a:off x="3677967" y="1234997"/>
            <a:ext cx="5466033" cy="5470607"/>
          </a:xfr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322076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dirty="0" smtClean="0">
                <a:cs typeface="+mn-cs"/>
              </a:rPr>
              <a:t>“Memory” with 8 16-bit locations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Two output controllers</a:t>
            </a:r>
          </a:p>
          <a:p>
            <a:pPr lvl="1">
              <a:defRPr/>
            </a:pPr>
            <a:r>
              <a:rPr lang="en-US" dirty="0" smtClean="0">
                <a:cs typeface="+mn-cs"/>
              </a:rPr>
              <a:t>SR1 (3 bits)</a:t>
            </a:r>
          </a:p>
          <a:p>
            <a:pPr lvl="1">
              <a:defRPr/>
            </a:pPr>
            <a:r>
              <a:rPr lang="en-US" dirty="0" smtClean="0">
                <a:cs typeface="+mn-cs"/>
              </a:rPr>
              <a:t>SR2 (3 bits)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One input controller</a:t>
            </a:r>
          </a:p>
          <a:p>
            <a:pPr lvl="1">
              <a:defRPr/>
            </a:pPr>
            <a:r>
              <a:rPr lang="en-US" dirty="0" smtClean="0">
                <a:cs typeface="+mn-cs"/>
              </a:rPr>
              <a:t>DR (3 bits)</a:t>
            </a:r>
          </a:p>
          <a:p>
            <a:pPr lvl="1">
              <a:defRPr/>
            </a:pPr>
            <a:r>
              <a:rPr lang="en-US" dirty="0" smtClean="0">
                <a:cs typeface="+mn-cs"/>
              </a:rPr>
              <a:t>LD.REG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Cycles with the CPU 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8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Counter Circuit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278" r="-1327"/>
          <a:stretch/>
        </p:blipFill>
        <p:spPr>
          <a:xfrm>
            <a:off x="2872393" y="1417638"/>
            <a:ext cx="5814407" cy="5105400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1" y="1600200"/>
            <a:ext cx="2501946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dirty="0" smtClean="0">
                <a:cs typeface="+mn-cs"/>
              </a:rPr>
              <a:t>PCMUX</a:t>
            </a:r>
          </a:p>
          <a:p>
            <a:pPr lvl="1">
              <a:defRPr/>
            </a:pPr>
            <a:r>
              <a:rPr lang="en-US" dirty="0" smtClean="0">
                <a:cs typeface="+mn-cs"/>
              </a:rPr>
              <a:t>Adder to increment PC</a:t>
            </a:r>
          </a:p>
          <a:p>
            <a:pPr lvl="1">
              <a:defRPr/>
            </a:pPr>
            <a:r>
              <a:rPr lang="en-US" dirty="0" smtClean="0">
                <a:cs typeface="+mn-cs"/>
              </a:rPr>
              <a:t>Data from bus to PC</a:t>
            </a:r>
          </a:p>
          <a:p>
            <a:pPr lvl="1">
              <a:defRPr/>
            </a:pPr>
            <a:r>
              <a:rPr lang="en-US" dirty="0" smtClean="0">
                <a:cs typeface="+mn-cs"/>
              </a:rPr>
              <a:t>Data from effective address calculator to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9" descr="harvardMar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55700"/>
            <a:ext cx="57150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Text Box 10"/>
          <p:cNvSpPr txBox="1">
            <a:spLocks noChangeArrowheads="1"/>
          </p:cNvSpPr>
          <p:nvPr/>
        </p:nvSpPr>
        <p:spPr bwMode="auto">
          <a:xfrm>
            <a:off x="2632075" y="5811838"/>
            <a:ext cx="3879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/>
              <a:t>Harvard Mark I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24600"/>
            <a:ext cx="2362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4-</a:t>
            </a:r>
            <a:fld id="{82A79CDD-4F68-024F-B321-3C451917D50E}" type="slidenum">
              <a:rPr lang="en-US" sz="1800"/>
              <a:pPr/>
              <a:t>30</a:t>
            </a:fld>
            <a:endParaRPr lang="en-US" sz="180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Instruction Processing: FETCH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983413" cy="5105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Load next instruction (at address </a:t>
            </a:r>
            <a:r>
              <a:rPr lang="en-US" dirty="0" smtClean="0">
                <a:cs typeface="+mn-cs"/>
              </a:rPr>
              <a:t>stored in PC) from memory</a:t>
            </a:r>
            <a:br>
              <a:rPr lang="en-US" dirty="0" smtClean="0">
                <a:cs typeface="+mn-cs"/>
              </a:rPr>
            </a:br>
            <a:r>
              <a:rPr lang="en-US" dirty="0" smtClean="0">
                <a:cs typeface="+mn-cs"/>
              </a:rPr>
              <a:t>into Instruction Register (IR).</a:t>
            </a:r>
          </a:p>
          <a:p>
            <a:pPr lvl="1">
              <a:defRPr/>
            </a:pPr>
            <a:r>
              <a:rPr lang="en-US" dirty="0" smtClean="0"/>
              <a:t>Copy </a:t>
            </a:r>
            <a:r>
              <a:rPr lang="en-US" dirty="0"/>
              <a:t>contents of PC into MAR.</a:t>
            </a:r>
          </a:p>
          <a:p>
            <a:pPr lvl="1">
              <a:defRPr/>
            </a:pPr>
            <a:r>
              <a:rPr lang="en-US" dirty="0"/>
              <a:t>Send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read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signal to memory.</a:t>
            </a:r>
          </a:p>
          <a:p>
            <a:pPr lvl="1">
              <a:defRPr/>
            </a:pPr>
            <a:r>
              <a:rPr lang="en-US" dirty="0"/>
              <a:t>Copy contents of MDR into IR.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I</a:t>
            </a:r>
            <a:r>
              <a:rPr lang="en-US" dirty="0" smtClean="0">
                <a:cs typeface="+mn-cs"/>
              </a:rPr>
              <a:t>ncrement </a:t>
            </a:r>
            <a:r>
              <a:rPr lang="en-US" dirty="0">
                <a:cs typeface="+mn-cs"/>
              </a:rPr>
              <a:t>PC, so that it </a:t>
            </a:r>
            <a:r>
              <a:rPr lang="en-US" dirty="0" smtClean="0">
                <a:cs typeface="+mn-cs"/>
              </a:rPr>
              <a:t>points to the </a:t>
            </a:r>
            <a:r>
              <a:rPr lang="en-US" dirty="0">
                <a:cs typeface="+mn-cs"/>
              </a:rPr>
              <a:t>next instruction in sequence.</a:t>
            </a:r>
          </a:p>
          <a:p>
            <a:pPr lvl="1">
              <a:defRPr/>
            </a:pPr>
            <a:r>
              <a:rPr lang="en-US" dirty="0"/>
              <a:t>PC becomes PC+1.</a:t>
            </a:r>
          </a:p>
        </p:txBody>
      </p:sp>
      <p:sp>
        <p:nvSpPr>
          <p:cNvPr id="52229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30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32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33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EA</a:t>
            </a:r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OP</a:t>
            </a: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EX</a:t>
            </a:r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39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40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41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242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S</a:t>
            </a:r>
          </a:p>
        </p:txBody>
      </p:sp>
      <p:sp>
        <p:nvSpPr>
          <p:cNvPr id="52243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cs typeface="+mn-cs"/>
              </a:rPr>
              <a:t>F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ChangeArrowheads="1"/>
          </p:cNvSpPr>
          <p:nvPr/>
        </p:nvSpPr>
        <p:spPr bwMode="auto">
          <a:xfrm>
            <a:off x="0" y="5857875"/>
            <a:ext cx="5518150" cy="1000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6199188" y="633413"/>
            <a:ext cx="2590800" cy="4117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1127125" y="633413"/>
            <a:ext cx="4978400" cy="458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27658" name="Text Box 11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27659" name="Freeform 12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Line 13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1" name="Line 14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2" name="Line 15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3" name="Line 16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4" name="Line 17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5" name="Line 18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6" name="Text Box 19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27667" name="Line 20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Text Box 21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27669" name="AutoShape 22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7670" name="Line 23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24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5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27673" name="Line 26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4" name="Line 27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5" name="Line 28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6" name="Line 29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7" name="Text Box 30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27678" name="Text Box 31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27679" name="AutoShape 32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7680" name="Text Box 33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27681" name="Line 34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2" name="Line 35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683" name="Group 36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27805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27807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8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9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0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1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2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3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06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27684" name="AutoShape 46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27685" name="Text Box 47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27686" name="Text Box 48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27687" name="Group 49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27803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4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sp>
        <p:nvSpPr>
          <p:cNvPr id="27688" name="Text Box 52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27689" name="Group 53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27801" name="Line 5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2" name="Text Box 5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27690" name="Line 56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1" name="Line 57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2" name="Line 58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3" name="Line 59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4" name="Line 60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5" name="Line 61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6" name="Line 62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7" name="Text Box 64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27698" name="Line 65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699" name="Group 66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27799" name="Line 6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0" name="Text Box 6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27700" name="AutoShape 69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7701" name="Text Box 70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27702" name="Line 71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03" name="Line 72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04" name="Line 73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05" name="Line 74"/>
          <p:cNvSpPr>
            <a:spLocks noChangeShapeType="1"/>
          </p:cNvSpPr>
          <p:nvPr/>
        </p:nvSpPr>
        <p:spPr bwMode="auto">
          <a:xfrm>
            <a:off x="2105025" y="4419600"/>
            <a:ext cx="477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06" name="Line 75"/>
          <p:cNvSpPr>
            <a:spLocks noChangeShapeType="1"/>
          </p:cNvSpPr>
          <p:nvPr/>
        </p:nvSpPr>
        <p:spPr bwMode="auto">
          <a:xfrm>
            <a:off x="2582863" y="3805238"/>
            <a:ext cx="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07" name="Line 76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08" name="Line 77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09" name="Text Box 78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27710" name="Line 79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1" name="Line 80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2" name="Line 81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3" name="Line 82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4" name="Line 83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5" name="Line 84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6" name="Line 85"/>
          <p:cNvSpPr>
            <a:spLocks noChangeShapeType="1"/>
          </p:cNvSpPr>
          <p:nvPr/>
        </p:nvSpPr>
        <p:spPr bwMode="auto">
          <a:xfrm>
            <a:off x="4606925" y="655638"/>
            <a:ext cx="996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7" name="Line 86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8" name="Line 87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9" name="Line 88"/>
          <p:cNvSpPr>
            <a:spLocks noChangeShapeType="1"/>
          </p:cNvSpPr>
          <p:nvPr/>
        </p:nvSpPr>
        <p:spPr bwMode="auto">
          <a:xfrm flipV="1">
            <a:off x="4508500" y="1654175"/>
            <a:ext cx="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20" name="Line 89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21" name="Line 90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22" name="Line 91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23" name="Line 92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24" name="Line 93"/>
          <p:cNvSpPr>
            <a:spLocks noChangeShapeType="1"/>
          </p:cNvSpPr>
          <p:nvPr/>
        </p:nvSpPr>
        <p:spPr bwMode="auto">
          <a:xfrm>
            <a:off x="6784975" y="1301750"/>
            <a:ext cx="180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25" name="Line 94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26" name="Text Box 95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27727" name="Text Box 96"/>
          <p:cNvSpPr txBox="1">
            <a:spLocks noChangeArrowheads="1"/>
          </p:cNvSpPr>
          <p:nvPr/>
        </p:nvSpPr>
        <p:spPr bwMode="auto">
          <a:xfrm>
            <a:off x="6169025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27728" name="Text Box 97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27729" name="Line 98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30" name="Line 99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31" name="Text Box 100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27732" name="Text Box 101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27733" name="Text Box 102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27734" name="Text Box 103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27735" name="Line 104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36" name="Text Box 105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27737" name="Line 106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738" name="Group 107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27797" name="Line 10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8" name="Text Box 10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27739" name="Line 110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40" name="Text Box 111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27741" name="Line 112"/>
          <p:cNvSpPr>
            <a:spLocks noChangeShapeType="1"/>
          </p:cNvSpPr>
          <p:nvPr/>
        </p:nvSpPr>
        <p:spPr bwMode="auto">
          <a:xfrm flipV="1">
            <a:off x="5184775" y="3170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42" name="Text Box 113"/>
          <p:cNvSpPr txBox="1">
            <a:spLocks noChangeArrowheads="1"/>
          </p:cNvSpPr>
          <p:nvPr/>
        </p:nvSpPr>
        <p:spPr bwMode="auto">
          <a:xfrm>
            <a:off x="5053013" y="3011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27743" name="Text Box 114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27744" name="Line 115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45" name="Oval 116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7746" name="Oval 117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7747" name="Oval 118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27748" name="Line 119"/>
          <p:cNvSpPr>
            <a:spLocks noChangeShapeType="1"/>
          </p:cNvSpPr>
          <p:nvPr/>
        </p:nvSpPr>
        <p:spPr bwMode="auto">
          <a:xfrm flipV="1">
            <a:off x="4508500" y="3262313"/>
            <a:ext cx="26892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49" name="Line 120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50" name="Line 121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51" name="Text Box 122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27752" name="Text Box 123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27753" name="Line 124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54" name="Line 125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55" name="Text Box 126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27756" name="Line 127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57" name="Line 128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58" name="Text Box 129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27759" name="Text Box 130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27760" name="Group 131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27794" name="Oval 132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27795" name="Oval 133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27796" name="Oval 134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27761" name="Line 135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62" name="Text Box 136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27763" name="Text Box 137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27764" name="Line 138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65" name="Line 139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66" name="Line 140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67" name="Text Box 141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27768" name="Line 142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769" name="Group 143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27792" name="Arc 144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3" name="Arc 145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770" name="Line 146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771" name="Group 147"/>
          <p:cNvGrpSpPr>
            <a:grpSpLocks/>
          </p:cNvGrpSpPr>
          <p:nvPr/>
        </p:nvGrpSpPr>
        <p:grpSpPr bwMode="auto">
          <a:xfrm>
            <a:off x="6089650" y="5648325"/>
            <a:ext cx="992188" cy="1209675"/>
            <a:chOff x="0" y="1913"/>
            <a:chExt cx="625" cy="762"/>
          </a:xfrm>
        </p:grpSpPr>
        <p:sp>
          <p:nvSpPr>
            <p:cNvPr id="27788" name="Rectangle 148"/>
            <p:cNvSpPr>
              <a:spLocks noChangeArrowheads="1"/>
            </p:cNvSpPr>
            <p:nvPr/>
          </p:nvSpPr>
          <p:spPr bwMode="auto">
            <a:xfrm>
              <a:off x="0" y="1913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27789" name="Text Box 149"/>
            <p:cNvSpPr txBox="1">
              <a:spLocks noChangeArrowheads="1"/>
            </p:cNvSpPr>
            <p:nvPr/>
          </p:nvSpPr>
          <p:spPr bwMode="auto">
            <a:xfrm>
              <a:off x="87" y="1938"/>
              <a:ext cx="4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27790" name="Text Box 150"/>
            <p:cNvSpPr txBox="1">
              <a:spLocks noChangeArrowheads="1"/>
            </p:cNvSpPr>
            <p:nvPr/>
          </p:nvSpPr>
          <p:spPr bwMode="auto">
            <a:xfrm>
              <a:off x="75" y="2121"/>
              <a:ext cx="476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KBDR</a:t>
              </a:r>
            </a:p>
          </p:txBody>
        </p:sp>
        <p:sp>
          <p:nvSpPr>
            <p:cNvPr id="27791" name="Text Box 151"/>
            <p:cNvSpPr txBox="1">
              <a:spLocks noChangeArrowheads="1"/>
            </p:cNvSpPr>
            <p:nvPr/>
          </p:nvSpPr>
          <p:spPr bwMode="auto">
            <a:xfrm>
              <a:off x="78" y="2403"/>
              <a:ext cx="469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KBSR</a:t>
              </a:r>
            </a:p>
          </p:txBody>
        </p:sp>
      </p:grpSp>
      <p:grpSp>
        <p:nvGrpSpPr>
          <p:cNvPr id="27772" name="Group 152"/>
          <p:cNvGrpSpPr>
            <a:grpSpLocks/>
          </p:cNvGrpSpPr>
          <p:nvPr/>
        </p:nvGrpSpPr>
        <p:grpSpPr bwMode="auto">
          <a:xfrm>
            <a:off x="7405688" y="5648325"/>
            <a:ext cx="992187" cy="1209675"/>
            <a:chOff x="19" y="1760"/>
            <a:chExt cx="625" cy="762"/>
          </a:xfrm>
        </p:grpSpPr>
        <p:sp>
          <p:nvSpPr>
            <p:cNvPr id="27784" name="Rectangle 153"/>
            <p:cNvSpPr>
              <a:spLocks noChangeArrowheads="1"/>
            </p:cNvSpPr>
            <p:nvPr/>
          </p:nvSpPr>
          <p:spPr bwMode="auto">
            <a:xfrm>
              <a:off x="19" y="1760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27785" name="Text Box 154"/>
            <p:cNvSpPr txBox="1">
              <a:spLocks noChangeArrowheads="1"/>
            </p:cNvSpPr>
            <p:nvPr/>
          </p:nvSpPr>
          <p:spPr bwMode="auto">
            <a:xfrm>
              <a:off x="44" y="1785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27786" name="Text Box 155"/>
            <p:cNvSpPr txBox="1">
              <a:spLocks noChangeArrowheads="1"/>
            </p:cNvSpPr>
            <p:nvPr/>
          </p:nvSpPr>
          <p:spPr bwMode="auto">
            <a:xfrm>
              <a:off x="132" y="1968"/>
              <a:ext cx="398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DDR</a:t>
              </a:r>
            </a:p>
          </p:txBody>
        </p:sp>
        <p:sp>
          <p:nvSpPr>
            <p:cNvPr id="27787" name="Text Box 156"/>
            <p:cNvSpPr txBox="1">
              <a:spLocks noChangeArrowheads="1"/>
            </p:cNvSpPr>
            <p:nvPr/>
          </p:nvSpPr>
          <p:spPr bwMode="auto">
            <a:xfrm>
              <a:off x="136" y="2250"/>
              <a:ext cx="391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DSR</a:t>
              </a:r>
            </a:p>
          </p:txBody>
        </p:sp>
      </p:grpSp>
      <p:sp>
        <p:nvSpPr>
          <p:cNvPr id="27773" name="Text Box 157"/>
          <p:cNvSpPr txBox="1">
            <a:spLocks noChangeArrowheads="1"/>
          </p:cNvSpPr>
          <p:nvPr/>
        </p:nvSpPr>
        <p:spPr bwMode="auto">
          <a:xfrm>
            <a:off x="1177925" y="69373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27774" name="Text Box 158"/>
          <p:cNvSpPr txBox="1">
            <a:spLocks noChangeArrowheads="1"/>
          </p:cNvSpPr>
          <p:nvPr/>
        </p:nvSpPr>
        <p:spPr bwMode="auto">
          <a:xfrm rot="-5400000">
            <a:off x="7935119" y="3913982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Processor</a:t>
            </a:r>
          </a:p>
        </p:txBody>
      </p:sp>
      <p:sp>
        <p:nvSpPr>
          <p:cNvPr id="27775" name="Text Box 159"/>
          <p:cNvSpPr txBox="1">
            <a:spLocks noChangeArrowheads="1"/>
          </p:cNvSpPr>
          <p:nvPr/>
        </p:nvSpPr>
        <p:spPr bwMode="auto">
          <a:xfrm rot="-5400000">
            <a:off x="-260350" y="1192213"/>
            <a:ext cx="16970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3200">
                <a:latin typeface="Arial Black" charset="0"/>
              </a:rPr>
              <a:t>FETCH</a:t>
            </a:r>
          </a:p>
        </p:txBody>
      </p:sp>
      <p:sp>
        <p:nvSpPr>
          <p:cNvPr id="2" name="Oval 1"/>
          <p:cNvSpPr/>
          <p:nvPr/>
        </p:nvSpPr>
        <p:spPr>
          <a:xfrm>
            <a:off x="3552825" y="735013"/>
            <a:ext cx="485775" cy="28733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765675" y="307975"/>
            <a:ext cx="606425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732338" y="6126163"/>
            <a:ext cx="604837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2309813" y="6572250"/>
            <a:ext cx="606425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857375" y="5508625"/>
            <a:ext cx="755650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127125" y="4464050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3070225" y="1290638"/>
            <a:ext cx="485775" cy="28733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7" name="Oval 166"/>
          <p:cNvSpPr/>
          <p:nvPr/>
        </p:nvSpPr>
        <p:spPr>
          <a:xfrm>
            <a:off x="180975" y="6113463"/>
            <a:ext cx="604838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4" grpId="0" animBg="1"/>
      <p:bldP spid="166" grpId="0" animBg="1"/>
      <p:bldP spid="166" grpId="1" animBg="1"/>
      <p:bldP spid="167" grpId="0" animBg="1"/>
      <p:bldP spid="16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24600"/>
            <a:ext cx="2362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4-</a:t>
            </a:r>
            <a:fld id="{DE6BF1ED-3B0C-7F4E-92F1-F1BC17EBEB2C}" type="slidenum">
              <a:rPr lang="en-US" sz="1800"/>
              <a:pPr/>
              <a:t>32</a:t>
            </a:fld>
            <a:endParaRPr lang="en-US" sz="180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Instruction Processing: DECODE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086600" cy="51054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First identify the </a:t>
            </a:r>
            <a:r>
              <a:rPr lang="en-US" dirty="0" err="1">
                <a:cs typeface="+mn-cs"/>
              </a:rPr>
              <a:t>opcode</a:t>
            </a:r>
            <a:r>
              <a:rPr lang="en-US" dirty="0">
                <a:cs typeface="+mn-cs"/>
              </a:rPr>
              <a:t>.</a:t>
            </a:r>
          </a:p>
          <a:p>
            <a:pPr lvl="1">
              <a:defRPr/>
            </a:pPr>
            <a:r>
              <a:rPr lang="en-US" dirty="0"/>
              <a:t>In LC-3, this is always the first four bits of instruction.</a:t>
            </a:r>
          </a:p>
          <a:p>
            <a:pPr lvl="1">
              <a:defRPr/>
            </a:pPr>
            <a:r>
              <a:rPr lang="en-US" dirty="0" smtClean="0"/>
              <a:t>The FSM chooses a next state corresponding to </a:t>
            </a:r>
            <a:r>
              <a:rPr lang="en-US" dirty="0"/>
              <a:t>the desired </a:t>
            </a:r>
            <a:r>
              <a:rPr lang="en-US" dirty="0" err="1"/>
              <a:t>opcode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Depending on </a:t>
            </a:r>
            <a:r>
              <a:rPr lang="en-US" dirty="0" err="1">
                <a:cs typeface="+mn-cs"/>
              </a:rPr>
              <a:t>opcode</a:t>
            </a:r>
            <a:r>
              <a:rPr lang="en-US" dirty="0">
                <a:cs typeface="+mn-cs"/>
              </a:rPr>
              <a:t>, identify other operands </a:t>
            </a:r>
            <a:r>
              <a:rPr lang="en-US" dirty="0" smtClean="0">
                <a:cs typeface="+mn-cs"/>
              </a:rPr>
              <a:t>from </a:t>
            </a:r>
            <a:r>
              <a:rPr lang="en-US" dirty="0">
                <a:cs typeface="+mn-cs"/>
              </a:rPr>
              <a:t>the remaining bits.</a:t>
            </a:r>
          </a:p>
          <a:p>
            <a:pPr lvl="1">
              <a:defRPr/>
            </a:pPr>
            <a:r>
              <a:rPr lang="en-US" dirty="0"/>
              <a:t>Example:</a:t>
            </a:r>
          </a:p>
          <a:p>
            <a:pPr lvl="2">
              <a:defRPr/>
            </a:pPr>
            <a:r>
              <a:rPr lang="en-US" dirty="0"/>
              <a:t>for LDR, last six bits is offset</a:t>
            </a:r>
          </a:p>
          <a:p>
            <a:pPr lvl="2">
              <a:defRPr/>
            </a:pPr>
            <a:r>
              <a:rPr lang="en-US" dirty="0"/>
              <a:t>for ADD, last three bits is source operand #2</a:t>
            </a:r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57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EA</a:t>
            </a:r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OP</a:t>
            </a:r>
          </a:p>
        </p:txBody>
      </p:sp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EX</a:t>
            </a:r>
          </a:p>
        </p:txBody>
      </p:sp>
      <p:sp>
        <p:nvSpPr>
          <p:cNvPr id="53261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62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63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64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65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S</a:t>
            </a:r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F</a:t>
            </a:r>
          </a:p>
        </p:txBody>
      </p:sp>
      <p:sp>
        <p:nvSpPr>
          <p:cNvPr id="53268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cs typeface="+mn-cs"/>
              </a:rPr>
              <a:t>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ChangeArrowheads="1"/>
          </p:cNvSpPr>
          <p:nvPr/>
        </p:nvSpPr>
        <p:spPr bwMode="auto">
          <a:xfrm>
            <a:off x="0" y="5857875"/>
            <a:ext cx="5518150" cy="1000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6199188" y="633413"/>
            <a:ext cx="2590800" cy="4117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1127125" y="633413"/>
            <a:ext cx="4978400" cy="458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30726" name="Text Box 7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30727" name="Text Box 8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30728" name="Text Box 9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30729" name="Text Box 10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30730" name="Text Box 11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30731" name="Freeform 12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3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4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5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6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7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8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Text Box 19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30739" name="Line 20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Text Box 21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30741" name="AutoShape 22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0742" name="Line 23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Line 24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4" name="Text Box 25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30745" name="Line 26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6" name="Line 27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7" name="Line 28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9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0750" name="Text Box 31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0751" name="AutoShape 32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0752" name="Text Box 33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4" name="Line 35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755" name="Group 36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30871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30873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4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5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6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7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8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9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72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30756" name="AutoShape 46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30757" name="Text Box 47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30758" name="Text Box 48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30759" name="Group 49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30869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70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sp>
        <p:nvSpPr>
          <p:cNvPr id="30760" name="Text Box 52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30761" name="Group 53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30867" name="Line 5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8" name="Text Box 5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0762" name="Line 56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3" name="Line 57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4" name="Line 58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5" name="Line 59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6" name="Line 60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7" name="Line 61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8" name="Line 62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9" name="Line 63"/>
          <p:cNvSpPr>
            <a:spLocks noChangeShapeType="1"/>
          </p:cNvSpPr>
          <p:nvPr/>
        </p:nvSpPr>
        <p:spPr bwMode="auto">
          <a:xfrm>
            <a:off x="7905750" y="5334000"/>
            <a:ext cx="0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0" name="Text Box 64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30771" name="Line 65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772" name="Group 66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30865" name="Line 6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6" name="Text Box 6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0773" name="AutoShape 69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0774" name="Text Box 70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30775" name="Line 71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6" name="Line 72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7" name="Line 73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8" name="Line 74"/>
          <p:cNvSpPr>
            <a:spLocks noChangeShapeType="1"/>
          </p:cNvSpPr>
          <p:nvPr/>
        </p:nvSpPr>
        <p:spPr bwMode="auto">
          <a:xfrm>
            <a:off x="2105025" y="4419600"/>
            <a:ext cx="477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9" name="Line 75"/>
          <p:cNvSpPr>
            <a:spLocks noChangeShapeType="1"/>
          </p:cNvSpPr>
          <p:nvPr/>
        </p:nvSpPr>
        <p:spPr bwMode="auto">
          <a:xfrm>
            <a:off x="2582863" y="3805238"/>
            <a:ext cx="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0" name="Line 76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1" name="Line 77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2" name="Text Box 78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30783" name="Line 79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4" name="Line 80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5" name="Line 81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6" name="Line 82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7" name="Line 83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8" name="Line 84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89" name="Line 85"/>
          <p:cNvSpPr>
            <a:spLocks noChangeShapeType="1"/>
          </p:cNvSpPr>
          <p:nvPr/>
        </p:nvSpPr>
        <p:spPr bwMode="auto">
          <a:xfrm>
            <a:off x="4606925" y="655638"/>
            <a:ext cx="996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0" name="Line 86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1" name="Line 87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2" name="Line 88"/>
          <p:cNvSpPr>
            <a:spLocks noChangeShapeType="1"/>
          </p:cNvSpPr>
          <p:nvPr/>
        </p:nvSpPr>
        <p:spPr bwMode="auto">
          <a:xfrm flipV="1">
            <a:off x="4508500" y="1654175"/>
            <a:ext cx="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3" name="Line 89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4" name="Line 90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5" name="Line 91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6" name="Line 92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7" name="Line 93"/>
          <p:cNvSpPr>
            <a:spLocks noChangeShapeType="1"/>
          </p:cNvSpPr>
          <p:nvPr/>
        </p:nvSpPr>
        <p:spPr bwMode="auto">
          <a:xfrm>
            <a:off x="6784975" y="1301750"/>
            <a:ext cx="180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8" name="Line 94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9" name="Text Box 95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30800" name="Text Box 96"/>
          <p:cNvSpPr txBox="1">
            <a:spLocks noChangeArrowheads="1"/>
          </p:cNvSpPr>
          <p:nvPr/>
        </p:nvSpPr>
        <p:spPr bwMode="auto">
          <a:xfrm>
            <a:off x="6169025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30801" name="Text Box 97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30802" name="Line 98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3" name="Line 99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4" name="Text Box 100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0805" name="Text Box 101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0806" name="Text Box 102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0807" name="Text Box 103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30808" name="Line 104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9" name="Text Box 105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0810" name="Line 106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811" name="Group 107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30863" name="Line 10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4" name="Text Box 10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0812" name="Line 110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3" name="Text Box 111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0814" name="Line 112"/>
          <p:cNvSpPr>
            <a:spLocks noChangeShapeType="1"/>
          </p:cNvSpPr>
          <p:nvPr/>
        </p:nvSpPr>
        <p:spPr bwMode="auto">
          <a:xfrm flipV="1">
            <a:off x="5184775" y="3170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5" name="Text Box 113"/>
          <p:cNvSpPr txBox="1">
            <a:spLocks noChangeArrowheads="1"/>
          </p:cNvSpPr>
          <p:nvPr/>
        </p:nvSpPr>
        <p:spPr bwMode="auto">
          <a:xfrm>
            <a:off x="5053013" y="3011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0816" name="Text Box 114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30817" name="Line 115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8" name="Oval 116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0819" name="Oval 117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0820" name="Oval 118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0821" name="Line 119"/>
          <p:cNvSpPr>
            <a:spLocks noChangeShapeType="1"/>
          </p:cNvSpPr>
          <p:nvPr/>
        </p:nvSpPr>
        <p:spPr bwMode="auto">
          <a:xfrm flipV="1">
            <a:off x="4508500" y="3262313"/>
            <a:ext cx="26892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2" name="Line 120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3" name="Line 121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4" name="Text Box 122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30825" name="Text Box 123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30826" name="Line 124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7" name="Line 125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8" name="Text Box 126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0829" name="Line 127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30" name="Line 128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31" name="Text Box 129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30832" name="Text Box 130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30833" name="Group 131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30860" name="Oval 132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0861" name="Oval 133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0862" name="Oval 134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30834" name="Line 135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35" name="Text Box 136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30836" name="Text Box 137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30837" name="Line 138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38" name="Line 139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39" name="Line 140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40" name="Text Box 141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30841" name="Line 142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842" name="Group 143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30858" name="Arc 144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59" name="Arc 145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43" name="Line 146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844" name="Group 147"/>
          <p:cNvGrpSpPr>
            <a:grpSpLocks/>
          </p:cNvGrpSpPr>
          <p:nvPr/>
        </p:nvGrpSpPr>
        <p:grpSpPr bwMode="auto">
          <a:xfrm>
            <a:off x="6089650" y="5648325"/>
            <a:ext cx="992188" cy="1209675"/>
            <a:chOff x="0" y="1913"/>
            <a:chExt cx="625" cy="762"/>
          </a:xfrm>
        </p:grpSpPr>
        <p:sp>
          <p:nvSpPr>
            <p:cNvPr id="30854" name="Rectangle 148"/>
            <p:cNvSpPr>
              <a:spLocks noChangeArrowheads="1"/>
            </p:cNvSpPr>
            <p:nvPr/>
          </p:nvSpPr>
          <p:spPr bwMode="auto">
            <a:xfrm>
              <a:off x="0" y="1913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0855" name="Text Box 149"/>
            <p:cNvSpPr txBox="1">
              <a:spLocks noChangeArrowheads="1"/>
            </p:cNvSpPr>
            <p:nvPr/>
          </p:nvSpPr>
          <p:spPr bwMode="auto">
            <a:xfrm>
              <a:off x="87" y="1938"/>
              <a:ext cx="4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30856" name="Text Box 150"/>
            <p:cNvSpPr txBox="1">
              <a:spLocks noChangeArrowheads="1"/>
            </p:cNvSpPr>
            <p:nvPr/>
          </p:nvSpPr>
          <p:spPr bwMode="auto">
            <a:xfrm>
              <a:off x="75" y="2121"/>
              <a:ext cx="476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KBDR</a:t>
              </a:r>
            </a:p>
          </p:txBody>
        </p:sp>
        <p:sp>
          <p:nvSpPr>
            <p:cNvPr id="30857" name="Text Box 151"/>
            <p:cNvSpPr txBox="1">
              <a:spLocks noChangeArrowheads="1"/>
            </p:cNvSpPr>
            <p:nvPr/>
          </p:nvSpPr>
          <p:spPr bwMode="auto">
            <a:xfrm>
              <a:off x="78" y="2403"/>
              <a:ext cx="469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KBSR</a:t>
              </a:r>
            </a:p>
          </p:txBody>
        </p:sp>
      </p:grpSp>
      <p:grpSp>
        <p:nvGrpSpPr>
          <p:cNvPr id="30845" name="Group 152"/>
          <p:cNvGrpSpPr>
            <a:grpSpLocks/>
          </p:cNvGrpSpPr>
          <p:nvPr/>
        </p:nvGrpSpPr>
        <p:grpSpPr bwMode="auto">
          <a:xfrm>
            <a:off x="7405688" y="5648325"/>
            <a:ext cx="992187" cy="1209675"/>
            <a:chOff x="19" y="1760"/>
            <a:chExt cx="625" cy="762"/>
          </a:xfrm>
        </p:grpSpPr>
        <p:sp>
          <p:nvSpPr>
            <p:cNvPr id="30850" name="Rectangle 153"/>
            <p:cNvSpPr>
              <a:spLocks noChangeArrowheads="1"/>
            </p:cNvSpPr>
            <p:nvPr/>
          </p:nvSpPr>
          <p:spPr bwMode="auto">
            <a:xfrm>
              <a:off x="19" y="1760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0851" name="Text Box 154"/>
            <p:cNvSpPr txBox="1">
              <a:spLocks noChangeArrowheads="1"/>
            </p:cNvSpPr>
            <p:nvPr/>
          </p:nvSpPr>
          <p:spPr bwMode="auto">
            <a:xfrm>
              <a:off x="44" y="1785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30852" name="Text Box 155"/>
            <p:cNvSpPr txBox="1">
              <a:spLocks noChangeArrowheads="1"/>
            </p:cNvSpPr>
            <p:nvPr/>
          </p:nvSpPr>
          <p:spPr bwMode="auto">
            <a:xfrm>
              <a:off x="132" y="1968"/>
              <a:ext cx="398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DDR</a:t>
              </a:r>
            </a:p>
          </p:txBody>
        </p:sp>
        <p:sp>
          <p:nvSpPr>
            <p:cNvPr id="30853" name="Text Box 156"/>
            <p:cNvSpPr txBox="1">
              <a:spLocks noChangeArrowheads="1"/>
            </p:cNvSpPr>
            <p:nvPr/>
          </p:nvSpPr>
          <p:spPr bwMode="auto">
            <a:xfrm>
              <a:off x="136" y="2250"/>
              <a:ext cx="391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DSR</a:t>
              </a:r>
            </a:p>
          </p:txBody>
        </p:sp>
      </p:grpSp>
      <p:sp>
        <p:nvSpPr>
          <p:cNvPr id="30846" name="Text Box 157"/>
          <p:cNvSpPr txBox="1">
            <a:spLocks noChangeArrowheads="1"/>
          </p:cNvSpPr>
          <p:nvPr/>
        </p:nvSpPr>
        <p:spPr bwMode="auto">
          <a:xfrm>
            <a:off x="1177925" y="69373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30847" name="Text Box 158"/>
          <p:cNvSpPr txBox="1">
            <a:spLocks noChangeArrowheads="1"/>
          </p:cNvSpPr>
          <p:nvPr/>
        </p:nvSpPr>
        <p:spPr bwMode="auto">
          <a:xfrm rot="-5400000">
            <a:off x="7935119" y="3913982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Processor</a:t>
            </a:r>
          </a:p>
        </p:txBody>
      </p:sp>
      <p:sp>
        <p:nvSpPr>
          <p:cNvPr id="30848" name="Text Box 159"/>
          <p:cNvSpPr txBox="1">
            <a:spLocks noChangeArrowheads="1"/>
          </p:cNvSpPr>
          <p:nvPr/>
        </p:nvSpPr>
        <p:spPr bwMode="auto">
          <a:xfrm rot="-5400000">
            <a:off x="-440531" y="1370806"/>
            <a:ext cx="205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3200">
                <a:latin typeface="Arial Black" charset="0"/>
              </a:rPr>
              <a:t>DECODE</a:t>
            </a:r>
          </a:p>
        </p:txBody>
      </p:sp>
      <p:sp>
        <p:nvSpPr>
          <p:cNvPr id="160" name="Oval 159"/>
          <p:cNvSpPr/>
          <p:nvPr/>
        </p:nvSpPr>
        <p:spPr>
          <a:xfrm>
            <a:off x="4089400" y="3390900"/>
            <a:ext cx="2027238" cy="1704975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24600"/>
            <a:ext cx="2362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4-</a:t>
            </a:r>
            <a:fld id="{A45E540C-CEEB-DA40-A9E6-1E662C00A36D}" type="slidenum">
              <a:rPr lang="en-US" sz="1800"/>
              <a:pPr/>
              <a:t>34</a:t>
            </a:fld>
            <a:endParaRPr lang="en-US" sz="180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Instruction Processing: EVALUATE ADDRESS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For instructions that require memory access,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compute address used for access.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Examples:</a:t>
            </a:r>
          </a:p>
          <a:p>
            <a:pPr lvl="1"/>
            <a:r>
              <a:rPr lang="en-US">
                <a:latin typeface="Arial" charset="0"/>
              </a:rPr>
              <a:t>add offset to base register (as in LDR)</a:t>
            </a:r>
          </a:p>
          <a:p>
            <a:pPr lvl="1"/>
            <a:r>
              <a:rPr lang="en-US">
                <a:latin typeface="Arial" charset="0"/>
              </a:rPr>
              <a:t>add offset to PC</a:t>
            </a:r>
          </a:p>
          <a:p>
            <a:pPr lvl="1"/>
            <a:r>
              <a:rPr lang="en-US">
                <a:latin typeface="Arial" charset="0"/>
              </a:rPr>
              <a:t>add offset to zero</a:t>
            </a:r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cs typeface="+mn-cs"/>
              </a:rPr>
              <a:t>EA</a:t>
            </a:r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OP</a:t>
            </a:r>
          </a:p>
        </p:txBody>
      </p: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EX</a:t>
            </a:r>
          </a:p>
        </p:txBody>
      </p:sp>
      <p:sp>
        <p:nvSpPr>
          <p:cNvPr id="54285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86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S</a:t>
            </a:r>
          </a:p>
        </p:txBody>
      </p: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F</a:t>
            </a:r>
          </a:p>
        </p:txBody>
      </p: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ChangeArrowheads="1"/>
          </p:cNvSpPr>
          <p:nvPr/>
        </p:nvSpPr>
        <p:spPr bwMode="auto">
          <a:xfrm>
            <a:off x="0" y="5857875"/>
            <a:ext cx="5518150" cy="1000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6199188" y="633413"/>
            <a:ext cx="2590800" cy="4117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1127125" y="633413"/>
            <a:ext cx="4978400" cy="458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32775" name="Text Box 8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32776" name="Text Box 9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32777" name="Text Box 10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32778" name="Text Box 11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32779" name="Freeform 12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6" name="Text Box 19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32787" name="Line 20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32789" name="AutoShape 22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2790" name="Line 23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1" name="Line 24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2" name="Text Box 25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32793" name="Line 26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7" name="Text Box 30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2798" name="Text Box 31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2799" name="AutoShape 32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2800" name="Text Box 33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03" name="Group 36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32919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32921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2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3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4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5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6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7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920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32804" name="AutoShape 46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32805" name="Text Box 47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32806" name="Text Box 48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32807" name="Group 49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32917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18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sp>
        <p:nvSpPr>
          <p:cNvPr id="32808" name="Text Box 52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32809" name="Group 53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32915" name="Line 5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16" name="Text Box 5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2810" name="Line 56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1" name="Line 57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2" name="Line 58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3" name="Line 59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4" name="Line 60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5" name="Line 61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6" name="Line 62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7" name="Line 63"/>
          <p:cNvSpPr>
            <a:spLocks noChangeShapeType="1"/>
          </p:cNvSpPr>
          <p:nvPr/>
        </p:nvSpPr>
        <p:spPr bwMode="auto">
          <a:xfrm>
            <a:off x="7905750" y="5334000"/>
            <a:ext cx="0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8" name="Text Box 64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32819" name="Line 65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20" name="Group 66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32913" name="Line 6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14" name="Text Box 6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2821" name="AutoShape 69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2822" name="Text Box 70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32823" name="Line 71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4" name="Line 72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5" name="Line 73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6" name="Line 74"/>
          <p:cNvSpPr>
            <a:spLocks noChangeShapeType="1"/>
          </p:cNvSpPr>
          <p:nvPr/>
        </p:nvSpPr>
        <p:spPr bwMode="auto">
          <a:xfrm>
            <a:off x="2105025" y="4419600"/>
            <a:ext cx="477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7" name="Line 75"/>
          <p:cNvSpPr>
            <a:spLocks noChangeShapeType="1"/>
          </p:cNvSpPr>
          <p:nvPr/>
        </p:nvSpPr>
        <p:spPr bwMode="auto">
          <a:xfrm>
            <a:off x="2582863" y="3805238"/>
            <a:ext cx="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8" name="Line 76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9" name="Line 77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0" name="Text Box 78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32831" name="Line 79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2" name="Line 80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3" name="Line 81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4" name="Line 82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5" name="Line 83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6" name="Line 84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7" name="Line 85"/>
          <p:cNvSpPr>
            <a:spLocks noChangeShapeType="1"/>
          </p:cNvSpPr>
          <p:nvPr/>
        </p:nvSpPr>
        <p:spPr bwMode="auto">
          <a:xfrm>
            <a:off x="4606925" y="655638"/>
            <a:ext cx="996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8" name="Line 86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9" name="Line 87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0" name="Line 88"/>
          <p:cNvSpPr>
            <a:spLocks noChangeShapeType="1"/>
          </p:cNvSpPr>
          <p:nvPr/>
        </p:nvSpPr>
        <p:spPr bwMode="auto">
          <a:xfrm flipV="1">
            <a:off x="4508500" y="1654175"/>
            <a:ext cx="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1" name="Line 89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2" name="Line 90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3" name="Line 91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4" name="Line 92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5" name="Line 93"/>
          <p:cNvSpPr>
            <a:spLocks noChangeShapeType="1"/>
          </p:cNvSpPr>
          <p:nvPr/>
        </p:nvSpPr>
        <p:spPr bwMode="auto">
          <a:xfrm>
            <a:off x="6784975" y="1301750"/>
            <a:ext cx="180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6" name="Line 94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7" name="Text Box 95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32848" name="Text Box 96"/>
          <p:cNvSpPr txBox="1">
            <a:spLocks noChangeArrowheads="1"/>
          </p:cNvSpPr>
          <p:nvPr/>
        </p:nvSpPr>
        <p:spPr bwMode="auto">
          <a:xfrm>
            <a:off x="6169025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32849" name="Text Box 97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32850" name="Line 98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1" name="Line 99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2" name="Text Box 100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2853" name="Text Box 101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2854" name="Text Box 102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2855" name="Text Box 103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32856" name="Line 104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7" name="Text Box 105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2858" name="Line 106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59" name="Group 107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32911" name="Line 10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12" name="Text Box 10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2860" name="Line 110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1" name="Text Box 111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2862" name="Line 112"/>
          <p:cNvSpPr>
            <a:spLocks noChangeShapeType="1"/>
          </p:cNvSpPr>
          <p:nvPr/>
        </p:nvSpPr>
        <p:spPr bwMode="auto">
          <a:xfrm flipV="1">
            <a:off x="5184775" y="3170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3" name="Text Box 113"/>
          <p:cNvSpPr txBox="1">
            <a:spLocks noChangeArrowheads="1"/>
          </p:cNvSpPr>
          <p:nvPr/>
        </p:nvSpPr>
        <p:spPr bwMode="auto">
          <a:xfrm>
            <a:off x="5053013" y="3011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2864" name="Text Box 114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32865" name="Line 115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6" name="Oval 116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2867" name="Oval 117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2868" name="Oval 118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2869" name="Line 119"/>
          <p:cNvSpPr>
            <a:spLocks noChangeShapeType="1"/>
          </p:cNvSpPr>
          <p:nvPr/>
        </p:nvSpPr>
        <p:spPr bwMode="auto">
          <a:xfrm flipV="1">
            <a:off x="4508500" y="3262313"/>
            <a:ext cx="26892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0" name="Line 120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1" name="Line 121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2" name="Text Box 122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32873" name="Text Box 123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32874" name="Line 124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5" name="Line 125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6" name="Text Box 126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2877" name="Line 127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8" name="Line 128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9" name="Text Box 129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32880" name="Text Box 130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32881" name="Group 131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32908" name="Oval 132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2909" name="Oval 133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2910" name="Oval 134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32882" name="Line 135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3" name="Text Box 136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32884" name="Text Box 137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32885" name="Line 138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6" name="Line 139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7" name="Line 140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8" name="Text Box 141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32889" name="Line 142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90" name="Group 143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32906" name="Arc 144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07" name="Arc 145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891" name="Line 146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92" name="Group 147"/>
          <p:cNvGrpSpPr>
            <a:grpSpLocks/>
          </p:cNvGrpSpPr>
          <p:nvPr/>
        </p:nvGrpSpPr>
        <p:grpSpPr bwMode="auto">
          <a:xfrm>
            <a:off x="6089650" y="5648325"/>
            <a:ext cx="992188" cy="1209675"/>
            <a:chOff x="0" y="1913"/>
            <a:chExt cx="625" cy="762"/>
          </a:xfrm>
        </p:grpSpPr>
        <p:sp>
          <p:nvSpPr>
            <p:cNvPr id="32902" name="Rectangle 148"/>
            <p:cNvSpPr>
              <a:spLocks noChangeArrowheads="1"/>
            </p:cNvSpPr>
            <p:nvPr/>
          </p:nvSpPr>
          <p:spPr bwMode="auto">
            <a:xfrm>
              <a:off x="0" y="1913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2903" name="Text Box 149"/>
            <p:cNvSpPr txBox="1">
              <a:spLocks noChangeArrowheads="1"/>
            </p:cNvSpPr>
            <p:nvPr/>
          </p:nvSpPr>
          <p:spPr bwMode="auto">
            <a:xfrm>
              <a:off x="87" y="1938"/>
              <a:ext cx="4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32904" name="Text Box 150"/>
            <p:cNvSpPr txBox="1">
              <a:spLocks noChangeArrowheads="1"/>
            </p:cNvSpPr>
            <p:nvPr/>
          </p:nvSpPr>
          <p:spPr bwMode="auto">
            <a:xfrm>
              <a:off x="75" y="2121"/>
              <a:ext cx="476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KBDR</a:t>
              </a:r>
            </a:p>
          </p:txBody>
        </p:sp>
        <p:sp>
          <p:nvSpPr>
            <p:cNvPr id="32905" name="Text Box 151"/>
            <p:cNvSpPr txBox="1">
              <a:spLocks noChangeArrowheads="1"/>
            </p:cNvSpPr>
            <p:nvPr/>
          </p:nvSpPr>
          <p:spPr bwMode="auto">
            <a:xfrm>
              <a:off x="78" y="2403"/>
              <a:ext cx="469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KBSR</a:t>
              </a:r>
            </a:p>
          </p:txBody>
        </p:sp>
      </p:grpSp>
      <p:grpSp>
        <p:nvGrpSpPr>
          <p:cNvPr id="32893" name="Group 152"/>
          <p:cNvGrpSpPr>
            <a:grpSpLocks/>
          </p:cNvGrpSpPr>
          <p:nvPr/>
        </p:nvGrpSpPr>
        <p:grpSpPr bwMode="auto">
          <a:xfrm>
            <a:off x="7405688" y="5648325"/>
            <a:ext cx="992187" cy="1209675"/>
            <a:chOff x="19" y="1760"/>
            <a:chExt cx="625" cy="762"/>
          </a:xfrm>
        </p:grpSpPr>
        <p:sp>
          <p:nvSpPr>
            <p:cNvPr id="32898" name="Rectangle 153"/>
            <p:cNvSpPr>
              <a:spLocks noChangeArrowheads="1"/>
            </p:cNvSpPr>
            <p:nvPr/>
          </p:nvSpPr>
          <p:spPr bwMode="auto">
            <a:xfrm>
              <a:off x="19" y="1760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2899" name="Text Box 154"/>
            <p:cNvSpPr txBox="1">
              <a:spLocks noChangeArrowheads="1"/>
            </p:cNvSpPr>
            <p:nvPr/>
          </p:nvSpPr>
          <p:spPr bwMode="auto">
            <a:xfrm>
              <a:off x="44" y="1785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32900" name="Text Box 155"/>
            <p:cNvSpPr txBox="1">
              <a:spLocks noChangeArrowheads="1"/>
            </p:cNvSpPr>
            <p:nvPr/>
          </p:nvSpPr>
          <p:spPr bwMode="auto">
            <a:xfrm>
              <a:off x="132" y="1968"/>
              <a:ext cx="398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DDR</a:t>
              </a:r>
            </a:p>
          </p:txBody>
        </p:sp>
        <p:sp>
          <p:nvSpPr>
            <p:cNvPr id="32901" name="Text Box 156"/>
            <p:cNvSpPr txBox="1">
              <a:spLocks noChangeArrowheads="1"/>
            </p:cNvSpPr>
            <p:nvPr/>
          </p:nvSpPr>
          <p:spPr bwMode="auto">
            <a:xfrm>
              <a:off x="136" y="2250"/>
              <a:ext cx="391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DSR</a:t>
              </a:r>
            </a:p>
          </p:txBody>
        </p:sp>
      </p:grpSp>
      <p:sp>
        <p:nvSpPr>
          <p:cNvPr id="32894" name="Text Box 157"/>
          <p:cNvSpPr txBox="1">
            <a:spLocks noChangeArrowheads="1"/>
          </p:cNvSpPr>
          <p:nvPr/>
        </p:nvSpPr>
        <p:spPr bwMode="auto">
          <a:xfrm>
            <a:off x="1177925" y="69373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32895" name="Text Box 158"/>
          <p:cNvSpPr txBox="1">
            <a:spLocks noChangeArrowheads="1"/>
          </p:cNvSpPr>
          <p:nvPr/>
        </p:nvSpPr>
        <p:spPr bwMode="auto">
          <a:xfrm rot="-5400000">
            <a:off x="7935119" y="3913982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Processor</a:t>
            </a:r>
          </a:p>
        </p:txBody>
      </p:sp>
      <p:sp>
        <p:nvSpPr>
          <p:cNvPr id="32896" name="Text Box 159"/>
          <p:cNvSpPr txBox="1">
            <a:spLocks noChangeArrowheads="1"/>
          </p:cNvSpPr>
          <p:nvPr/>
        </p:nvSpPr>
        <p:spPr bwMode="auto">
          <a:xfrm rot="-5400000">
            <a:off x="-1550987" y="2528887"/>
            <a:ext cx="4313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800">
                <a:latin typeface="Arial Black" charset="0"/>
              </a:rPr>
              <a:t>EVALUATE ADDRESS</a:t>
            </a:r>
          </a:p>
        </p:txBody>
      </p:sp>
      <p:sp>
        <p:nvSpPr>
          <p:cNvPr id="160" name="TextBox 159"/>
          <p:cNvSpPr txBox="1">
            <a:spLocks noChangeArrowheads="1"/>
          </p:cNvSpPr>
          <p:nvPr/>
        </p:nvSpPr>
        <p:spPr bwMode="auto">
          <a:xfrm>
            <a:off x="2397125" y="2609850"/>
            <a:ext cx="19462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FF0000"/>
                </a:solidFill>
              </a:rPr>
              <a:t>(Addresses are registers; nothing to calculate)</a:t>
            </a:r>
          </a:p>
        </p:txBody>
      </p:sp>
    </p:spTree>
    <p:extLst>
      <p:ext uri="{BB962C8B-B14F-4D97-AF65-F5344CB8AC3E}">
        <p14:creationId xmlns:p14="http://schemas.microsoft.com/office/powerpoint/2010/main" val="135385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24600"/>
            <a:ext cx="2362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4-</a:t>
            </a:r>
            <a:fld id="{69C99F11-EE22-4B49-8778-3EE1744E6A23}" type="slidenum">
              <a:rPr lang="en-US" sz="1800"/>
              <a:pPr/>
              <a:t>36</a:t>
            </a:fld>
            <a:endParaRPr lang="en-US" sz="180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Instruction Processing: FETCH OPERANDS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Obtain source operands from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memory needed to execute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the operation.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Examples:</a:t>
            </a:r>
          </a:p>
          <a:p>
            <a:pPr lvl="1"/>
            <a:r>
              <a:rPr lang="en-US">
                <a:latin typeface="Arial" charset="0"/>
              </a:rPr>
              <a:t>load data from memory (LDR)</a:t>
            </a:r>
          </a:p>
          <a:p>
            <a:pPr lvl="1"/>
            <a:r>
              <a:rPr lang="en-US">
                <a:latin typeface="Arial" charset="0"/>
              </a:rPr>
              <a:t>bring data from a register (unless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CPU can do that during EXECUTE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like the LC-3)</a:t>
            </a:r>
          </a:p>
        </p:txBody>
      </p:sp>
      <p:sp>
        <p:nvSpPr>
          <p:cNvPr id="55301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02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05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EA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cs typeface="+mn-cs"/>
              </a:rPr>
              <a:t>OP</a:t>
            </a: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EX</a:t>
            </a:r>
          </a:p>
        </p:txBody>
      </p:sp>
      <p:sp>
        <p:nvSpPr>
          <p:cNvPr id="55309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10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11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12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13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S</a:t>
            </a:r>
          </a:p>
        </p:txBody>
      </p:sp>
      <p:sp>
        <p:nvSpPr>
          <p:cNvPr id="55315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F</a:t>
            </a:r>
          </a:p>
        </p:txBody>
      </p:sp>
      <p:sp>
        <p:nvSpPr>
          <p:cNvPr id="55316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/>
        </p:nvSpPr>
        <p:spPr bwMode="auto">
          <a:xfrm>
            <a:off x="0" y="5857875"/>
            <a:ext cx="5518150" cy="1000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6199188" y="633413"/>
            <a:ext cx="2590800" cy="4117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1127125" y="633413"/>
            <a:ext cx="4978400" cy="458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5844" name="Text Box 5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35847" name="Text Box 8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35848" name="Text Box 9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35849" name="Text Box 10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35850" name="Text Box 11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35851" name="Freeform 12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4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Line 16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7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18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Text Box 19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35859" name="Line 20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0" name="Text Box 21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35861" name="AutoShape 22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5862" name="Line 23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3" name="Line 24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4" name="Text Box 25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35865" name="Line 26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6" name="Line 27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7" name="Line 28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8" name="Line 29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9" name="Text Box 30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5870" name="Text Box 31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5871" name="AutoShape 32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5872" name="Text Box 33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35873" name="Line 34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4" name="Line 35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875" name="Group 36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35991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35993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4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5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6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7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8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9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92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35876" name="AutoShape 46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35877" name="Text Box 47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35878" name="Text Box 48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35879" name="Group 49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35989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90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sp>
        <p:nvSpPr>
          <p:cNvPr id="35880" name="Text Box 52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35881" name="Group 53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35987" name="Line 5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8" name="Text Box 5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5882" name="Line 56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3" name="Line 57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4" name="Line 58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5" name="Line 59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6" name="Line 60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7" name="Line 61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8" name="Line 62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9" name="Line 63"/>
          <p:cNvSpPr>
            <a:spLocks noChangeShapeType="1"/>
          </p:cNvSpPr>
          <p:nvPr/>
        </p:nvSpPr>
        <p:spPr bwMode="auto">
          <a:xfrm>
            <a:off x="7905750" y="5334000"/>
            <a:ext cx="0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0" name="Text Box 64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35891" name="Line 65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892" name="Group 66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35985" name="Line 6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6" name="Text Box 6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5893" name="AutoShape 69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5894" name="Text Box 70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35895" name="Line 71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6" name="Line 72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7" name="Line 73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8" name="Line 74"/>
          <p:cNvSpPr>
            <a:spLocks noChangeShapeType="1"/>
          </p:cNvSpPr>
          <p:nvPr/>
        </p:nvSpPr>
        <p:spPr bwMode="auto">
          <a:xfrm>
            <a:off x="2105025" y="4419600"/>
            <a:ext cx="477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9" name="Line 75"/>
          <p:cNvSpPr>
            <a:spLocks noChangeShapeType="1"/>
          </p:cNvSpPr>
          <p:nvPr/>
        </p:nvSpPr>
        <p:spPr bwMode="auto">
          <a:xfrm>
            <a:off x="2582863" y="3805238"/>
            <a:ext cx="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0" name="Line 76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1" name="Line 77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2" name="Text Box 78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35903" name="Line 79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4" name="Line 80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5" name="Line 81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6" name="Line 82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7" name="Line 83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8" name="Line 84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9" name="Line 85"/>
          <p:cNvSpPr>
            <a:spLocks noChangeShapeType="1"/>
          </p:cNvSpPr>
          <p:nvPr/>
        </p:nvSpPr>
        <p:spPr bwMode="auto">
          <a:xfrm>
            <a:off x="4606925" y="655638"/>
            <a:ext cx="996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0" name="Line 86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1" name="Line 87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2" name="Line 88"/>
          <p:cNvSpPr>
            <a:spLocks noChangeShapeType="1"/>
          </p:cNvSpPr>
          <p:nvPr/>
        </p:nvSpPr>
        <p:spPr bwMode="auto">
          <a:xfrm flipV="1">
            <a:off x="4508500" y="1654175"/>
            <a:ext cx="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3" name="Line 89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4" name="Line 90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5" name="Line 91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6" name="Line 92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7" name="Line 93"/>
          <p:cNvSpPr>
            <a:spLocks noChangeShapeType="1"/>
          </p:cNvSpPr>
          <p:nvPr/>
        </p:nvSpPr>
        <p:spPr bwMode="auto">
          <a:xfrm>
            <a:off x="6784975" y="1301750"/>
            <a:ext cx="180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8" name="Line 94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19" name="Text Box 95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35920" name="Text Box 96"/>
          <p:cNvSpPr txBox="1">
            <a:spLocks noChangeArrowheads="1"/>
          </p:cNvSpPr>
          <p:nvPr/>
        </p:nvSpPr>
        <p:spPr bwMode="auto">
          <a:xfrm>
            <a:off x="6169025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35921" name="Text Box 97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35922" name="Line 98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23" name="Line 99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24" name="Text Box 100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5925" name="Text Box 101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5926" name="Text Box 102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5927" name="Text Box 103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35928" name="Line 104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29" name="Text Box 105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5930" name="Line 106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931" name="Group 107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35983" name="Line 10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4" name="Text Box 10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5932" name="Line 110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33" name="Text Box 111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5934" name="Line 112"/>
          <p:cNvSpPr>
            <a:spLocks noChangeShapeType="1"/>
          </p:cNvSpPr>
          <p:nvPr/>
        </p:nvSpPr>
        <p:spPr bwMode="auto">
          <a:xfrm flipV="1">
            <a:off x="5184775" y="3170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35" name="Text Box 113"/>
          <p:cNvSpPr txBox="1">
            <a:spLocks noChangeArrowheads="1"/>
          </p:cNvSpPr>
          <p:nvPr/>
        </p:nvSpPr>
        <p:spPr bwMode="auto">
          <a:xfrm>
            <a:off x="5053013" y="3011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5936" name="Text Box 114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35937" name="Line 115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38" name="Oval 116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5939" name="Oval 117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5940" name="Oval 118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5941" name="Line 119"/>
          <p:cNvSpPr>
            <a:spLocks noChangeShapeType="1"/>
          </p:cNvSpPr>
          <p:nvPr/>
        </p:nvSpPr>
        <p:spPr bwMode="auto">
          <a:xfrm flipV="1">
            <a:off x="4508500" y="3262313"/>
            <a:ext cx="26892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2" name="Line 120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3" name="Line 121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4" name="Text Box 122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35945" name="Text Box 123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35946" name="Line 124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7" name="Line 125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48" name="Text Box 126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5949" name="Line 127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50" name="Line 128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51" name="Text Box 129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35952" name="Text Box 130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35953" name="Group 131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35980" name="Oval 132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5981" name="Oval 133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5982" name="Oval 134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35954" name="Line 135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55" name="Text Box 136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35956" name="Text Box 137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35957" name="Line 138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58" name="Line 139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59" name="Line 140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60" name="Text Box 141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35961" name="Line 142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962" name="Group 143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35978" name="Arc 144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79" name="Arc 145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963" name="Line 146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964" name="Group 147"/>
          <p:cNvGrpSpPr>
            <a:grpSpLocks/>
          </p:cNvGrpSpPr>
          <p:nvPr/>
        </p:nvGrpSpPr>
        <p:grpSpPr bwMode="auto">
          <a:xfrm>
            <a:off x="6089650" y="5648325"/>
            <a:ext cx="992188" cy="1209675"/>
            <a:chOff x="0" y="1913"/>
            <a:chExt cx="625" cy="762"/>
          </a:xfrm>
        </p:grpSpPr>
        <p:sp>
          <p:nvSpPr>
            <p:cNvPr id="35974" name="Rectangle 148"/>
            <p:cNvSpPr>
              <a:spLocks noChangeArrowheads="1"/>
            </p:cNvSpPr>
            <p:nvPr/>
          </p:nvSpPr>
          <p:spPr bwMode="auto">
            <a:xfrm>
              <a:off x="0" y="1913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5975" name="Text Box 149"/>
            <p:cNvSpPr txBox="1">
              <a:spLocks noChangeArrowheads="1"/>
            </p:cNvSpPr>
            <p:nvPr/>
          </p:nvSpPr>
          <p:spPr bwMode="auto">
            <a:xfrm>
              <a:off x="87" y="1938"/>
              <a:ext cx="4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35976" name="Text Box 150"/>
            <p:cNvSpPr txBox="1">
              <a:spLocks noChangeArrowheads="1"/>
            </p:cNvSpPr>
            <p:nvPr/>
          </p:nvSpPr>
          <p:spPr bwMode="auto">
            <a:xfrm>
              <a:off x="75" y="2121"/>
              <a:ext cx="476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KBDR</a:t>
              </a:r>
            </a:p>
          </p:txBody>
        </p:sp>
        <p:sp>
          <p:nvSpPr>
            <p:cNvPr id="35977" name="Text Box 151"/>
            <p:cNvSpPr txBox="1">
              <a:spLocks noChangeArrowheads="1"/>
            </p:cNvSpPr>
            <p:nvPr/>
          </p:nvSpPr>
          <p:spPr bwMode="auto">
            <a:xfrm>
              <a:off x="78" y="2403"/>
              <a:ext cx="469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KBSR</a:t>
              </a:r>
            </a:p>
          </p:txBody>
        </p:sp>
      </p:grpSp>
      <p:grpSp>
        <p:nvGrpSpPr>
          <p:cNvPr id="35965" name="Group 152"/>
          <p:cNvGrpSpPr>
            <a:grpSpLocks/>
          </p:cNvGrpSpPr>
          <p:nvPr/>
        </p:nvGrpSpPr>
        <p:grpSpPr bwMode="auto">
          <a:xfrm>
            <a:off x="7405688" y="5648325"/>
            <a:ext cx="992187" cy="1209675"/>
            <a:chOff x="19" y="1760"/>
            <a:chExt cx="625" cy="762"/>
          </a:xfrm>
        </p:grpSpPr>
        <p:sp>
          <p:nvSpPr>
            <p:cNvPr id="35970" name="Rectangle 153"/>
            <p:cNvSpPr>
              <a:spLocks noChangeArrowheads="1"/>
            </p:cNvSpPr>
            <p:nvPr/>
          </p:nvSpPr>
          <p:spPr bwMode="auto">
            <a:xfrm>
              <a:off x="19" y="1760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5971" name="Text Box 154"/>
            <p:cNvSpPr txBox="1">
              <a:spLocks noChangeArrowheads="1"/>
            </p:cNvSpPr>
            <p:nvPr/>
          </p:nvSpPr>
          <p:spPr bwMode="auto">
            <a:xfrm>
              <a:off x="44" y="1785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35972" name="Text Box 155"/>
            <p:cNvSpPr txBox="1">
              <a:spLocks noChangeArrowheads="1"/>
            </p:cNvSpPr>
            <p:nvPr/>
          </p:nvSpPr>
          <p:spPr bwMode="auto">
            <a:xfrm>
              <a:off x="132" y="1968"/>
              <a:ext cx="398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DDR</a:t>
              </a:r>
            </a:p>
          </p:txBody>
        </p:sp>
        <p:sp>
          <p:nvSpPr>
            <p:cNvPr id="35973" name="Text Box 156"/>
            <p:cNvSpPr txBox="1">
              <a:spLocks noChangeArrowheads="1"/>
            </p:cNvSpPr>
            <p:nvPr/>
          </p:nvSpPr>
          <p:spPr bwMode="auto">
            <a:xfrm>
              <a:off x="136" y="2250"/>
              <a:ext cx="391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DSR</a:t>
              </a:r>
            </a:p>
          </p:txBody>
        </p:sp>
      </p:grpSp>
      <p:sp>
        <p:nvSpPr>
          <p:cNvPr id="35966" name="Text Box 157"/>
          <p:cNvSpPr txBox="1">
            <a:spLocks noChangeArrowheads="1"/>
          </p:cNvSpPr>
          <p:nvPr/>
        </p:nvSpPr>
        <p:spPr bwMode="auto">
          <a:xfrm>
            <a:off x="1177925" y="69373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35967" name="Text Box 158"/>
          <p:cNvSpPr txBox="1">
            <a:spLocks noChangeArrowheads="1"/>
          </p:cNvSpPr>
          <p:nvPr/>
        </p:nvSpPr>
        <p:spPr bwMode="auto">
          <a:xfrm rot="-5400000">
            <a:off x="7935119" y="3913982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Processor</a:t>
            </a:r>
          </a:p>
        </p:txBody>
      </p:sp>
      <p:sp>
        <p:nvSpPr>
          <p:cNvPr id="35968" name="Text Box 159"/>
          <p:cNvSpPr txBox="1">
            <a:spLocks noChangeArrowheads="1"/>
          </p:cNvSpPr>
          <p:nvPr/>
        </p:nvSpPr>
        <p:spPr bwMode="auto">
          <a:xfrm rot="-5400000">
            <a:off x="-1580356" y="2512219"/>
            <a:ext cx="4337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3200">
                <a:latin typeface="Arial Black" charset="0"/>
              </a:rPr>
              <a:t>FETCH OPERANDS</a:t>
            </a:r>
          </a:p>
        </p:txBody>
      </p: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2397125" y="2609850"/>
            <a:ext cx="19462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FF0000"/>
                </a:solidFill>
              </a:rPr>
              <a:t>(Operands in registers; nothing to fetch)</a:t>
            </a:r>
          </a:p>
        </p:txBody>
      </p:sp>
    </p:spTree>
    <p:extLst>
      <p:ext uri="{BB962C8B-B14F-4D97-AF65-F5344CB8AC3E}">
        <p14:creationId xmlns:p14="http://schemas.microsoft.com/office/powerpoint/2010/main" val="182218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Instruction Processing: EXECUTE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910388" cy="51054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Perform the operation, using the source operands.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Examples:</a:t>
            </a:r>
          </a:p>
          <a:p>
            <a:pPr lvl="1"/>
            <a:r>
              <a:rPr lang="en-US" dirty="0">
                <a:latin typeface="Arial" charset="0"/>
              </a:rPr>
              <a:t>send operands to ALU and assert ADD </a:t>
            </a:r>
            <a:r>
              <a:rPr lang="en-US" dirty="0" smtClean="0">
                <a:latin typeface="Arial" charset="0"/>
              </a:rPr>
              <a:t>control signal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do nothing (e.g., for loads and stores)</a:t>
            </a:r>
          </a:p>
        </p:txBody>
      </p:sp>
      <p:sp>
        <p:nvSpPr>
          <p:cNvPr id="56325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EA</a:t>
            </a: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OP</a:t>
            </a: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cs typeface="+mn-cs"/>
              </a:rPr>
              <a:t>EX</a:t>
            </a:r>
          </a:p>
        </p:txBody>
      </p:sp>
      <p:sp>
        <p:nvSpPr>
          <p:cNvPr id="56333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34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35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36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37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338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S</a:t>
            </a:r>
          </a:p>
        </p:txBody>
      </p:sp>
      <p:sp>
        <p:nvSpPr>
          <p:cNvPr id="56339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F</a:t>
            </a:r>
          </a:p>
        </p:txBody>
      </p:sp>
      <p:sp>
        <p:nvSpPr>
          <p:cNvPr id="56340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ChangeArrowheads="1"/>
          </p:cNvSpPr>
          <p:nvPr/>
        </p:nvSpPr>
        <p:spPr bwMode="auto">
          <a:xfrm>
            <a:off x="0" y="5857875"/>
            <a:ext cx="5518150" cy="1000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6199188" y="633413"/>
            <a:ext cx="2590800" cy="4117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1127125" y="633413"/>
            <a:ext cx="4978400" cy="458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37895" name="Text Box 8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37897" name="Text Box 10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37898" name="Text Box 11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37899" name="Freeform 12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Line 13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4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15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Line 16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4" name="Line 17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5" name="Line 18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Text Box 19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37907" name="Line 20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8" name="Text Box 21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37909" name="AutoShape 22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7910" name="Line 23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1" name="Line 24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2" name="Text Box 25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37913" name="Line 26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4" name="Line 27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5" name="Line 28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6" name="Line 29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7" name="Text Box 30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7918" name="Text Box 31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7919" name="AutoShape 32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7920" name="Text Box 33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37921" name="Line 34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22" name="Line 35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923" name="Group 36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38049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38051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52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53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54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55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56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57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050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37924" name="AutoShape 46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37925" name="Text Box 47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37926" name="Text Box 48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37927" name="Group 49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38047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48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sp>
        <p:nvSpPr>
          <p:cNvPr id="37928" name="Text Box 52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37929" name="Group 53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38045" name="Line 5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46" name="Text Box 5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7930" name="Line 56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1" name="Line 57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2" name="Line 58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3" name="Line 59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4" name="Line 60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5" name="Line 61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6" name="Line 62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7" name="Line 63"/>
          <p:cNvSpPr>
            <a:spLocks noChangeShapeType="1"/>
          </p:cNvSpPr>
          <p:nvPr/>
        </p:nvSpPr>
        <p:spPr bwMode="auto">
          <a:xfrm>
            <a:off x="7905750" y="5334000"/>
            <a:ext cx="0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8" name="Text Box 64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37939" name="Line 65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940" name="Group 66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38043" name="Line 6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44" name="Text Box 6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7941" name="AutoShape 69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7942" name="Text Box 70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37943" name="Line 71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4" name="Line 72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5" name="Line 73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6" name="Line 74"/>
          <p:cNvSpPr>
            <a:spLocks noChangeShapeType="1"/>
          </p:cNvSpPr>
          <p:nvPr/>
        </p:nvSpPr>
        <p:spPr bwMode="auto">
          <a:xfrm>
            <a:off x="2105025" y="4419600"/>
            <a:ext cx="477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7" name="Line 75"/>
          <p:cNvSpPr>
            <a:spLocks noChangeShapeType="1"/>
          </p:cNvSpPr>
          <p:nvPr/>
        </p:nvSpPr>
        <p:spPr bwMode="auto">
          <a:xfrm>
            <a:off x="2582863" y="3805238"/>
            <a:ext cx="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8" name="Line 76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9" name="Line 77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0" name="Text Box 78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37951" name="Line 79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2" name="Line 80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3" name="Line 81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4" name="Line 82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5" name="Line 83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6" name="Line 84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7" name="Line 85"/>
          <p:cNvSpPr>
            <a:spLocks noChangeShapeType="1"/>
          </p:cNvSpPr>
          <p:nvPr/>
        </p:nvSpPr>
        <p:spPr bwMode="auto">
          <a:xfrm>
            <a:off x="4606925" y="655638"/>
            <a:ext cx="996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8" name="Line 86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9" name="Line 87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0" name="Line 88"/>
          <p:cNvSpPr>
            <a:spLocks noChangeShapeType="1"/>
          </p:cNvSpPr>
          <p:nvPr/>
        </p:nvSpPr>
        <p:spPr bwMode="auto">
          <a:xfrm flipV="1">
            <a:off x="4508500" y="1654175"/>
            <a:ext cx="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1" name="Line 89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2" name="Line 90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3" name="Line 91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4" name="Line 92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5" name="Line 93"/>
          <p:cNvSpPr>
            <a:spLocks noChangeShapeType="1"/>
          </p:cNvSpPr>
          <p:nvPr/>
        </p:nvSpPr>
        <p:spPr bwMode="auto">
          <a:xfrm>
            <a:off x="6784975" y="1301750"/>
            <a:ext cx="180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6" name="Line 94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7" name="Text Box 95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37968" name="Text Box 96"/>
          <p:cNvSpPr txBox="1">
            <a:spLocks noChangeArrowheads="1"/>
          </p:cNvSpPr>
          <p:nvPr/>
        </p:nvSpPr>
        <p:spPr bwMode="auto">
          <a:xfrm>
            <a:off x="6169025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37969" name="Text Box 97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37970" name="Line 98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71" name="Line 99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72" name="Text Box 100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7973" name="Text Box 101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7974" name="Text Box 102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7975" name="Text Box 103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37976" name="Line 104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77" name="Text Box 105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37978" name="Line 106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979" name="Group 107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38041" name="Line 10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42" name="Text Box 10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7980" name="Line 110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81" name="Text Box 111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7982" name="Line 112"/>
          <p:cNvSpPr>
            <a:spLocks noChangeShapeType="1"/>
          </p:cNvSpPr>
          <p:nvPr/>
        </p:nvSpPr>
        <p:spPr bwMode="auto">
          <a:xfrm flipV="1">
            <a:off x="5184775" y="3170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83" name="Text Box 113"/>
          <p:cNvSpPr txBox="1">
            <a:spLocks noChangeArrowheads="1"/>
          </p:cNvSpPr>
          <p:nvPr/>
        </p:nvSpPr>
        <p:spPr bwMode="auto">
          <a:xfrm>
            <a:off x="5053013" y="3011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7984" name="Text Box 114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37985" name="Line 115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86" name="Oval 116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7987" name="Oval 117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7988" name="Oval 118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7989" name="Line 119"/>
          <p:cNvSpPr>
            <a:spLocks noChangeShapeType="1"/>
          </p:cNvSpPr>
          <p:nvPr/>
        </p:nvSpPr>
        <p:spPr bwMode="auto">
          <a:xfrm flipV="1">
            <a:off x="4508500" y="3262313"/>
            <a:ext cx="26892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90" name="Line 120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91" name="Line 121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92" name="Text Box 122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37993" name="Text Box 123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37994" name="Line 124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95" name="Line 125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96" name="Text Box 126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7997" name="Line 127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98" name="Line 128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99" name="Text Box 129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38000" name="Text Box 130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38001" name="Group 131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38038" name="Oval 132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8039" name="Oval 133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8040" name="Oval 134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38002" name="Line 135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003" name="Text Box 136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38004" name="Text Box 137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38005" name="Line 138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006" name="Line 139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007" name="Line 140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008" name="Text Box 141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38009" name="Line 142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8010" name="Group 143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38036" name="Arc 144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37" name="Arc 145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011" name="Line 146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8012" name="Group 147"/>
          <p:cNvGrpSpPr>
            <a:grpSpLocks/>
          </p:cNvGrpSpPr>
          <p:nvPr/>
        </p:nvGrpSpPr>
        <p:grpSpPr bwMode="auto">
          <a:xfrm>
            <a:off x="6089650" y="5648325"/>
            <a:ext cx="992188" cy="1209675"/>
            <a:chOff x="0" y="1913"/>
            <a:chExt cx="625" cy="762"/>
          </a:xfrm>
        </p:grpSpPr>
        <p:sp>
          <p:nvSpPr>
            <p:cNvPr id="38032" name="Rectangle 148"/>
            <p:cNvSpPr>
              <a:spLocks noChangeArrowheads="1"/>
            </p:cNvSpPr>
            <p:nvPr/>
          </p:nvSpPr>
          <p:spPr bwMode="auto">
            <a:xfrm>
              <a:off x="0" y="1913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8033" name="Text Box 149"/>
            <p:cNvSpPr txBox="1">
              <a:spLocks noChangeArrowheads="1"/>
            </p:cNvSpPr>
            <p:nvPr/>
          </p:nvSpPr>
          <p:spPr bwMode="auto">
            <a:xfrm>
              <a:off x="87" y="1938"/>
              <a:ext cx="4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38034" name="Text Box 150"/>
            <p:cNvSpPr txBox="1">
              <a:spLocks noChangeArrowheads="1"/>
            </p:cNvSpPr>
            <p:nvPr/>
          </p:nvSpPr>
          <p:spPr bwMode="auto">
            <a:xfrm>
              <a:off x="75" y="2121"/>
              <a:ext cx="476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KBDR</a:t>
              </a:r>
            </a:p>
          </p:txBody>
        </p:sp>
        <p:sp>
          <p:nvSpPr>
            <p:cNvPr id="38035" name="Text Box 151"/>
            <p:cNvSpPr txBox="1">
              <a:spLocks noChangeArrowheads="1"/>
            </p:cNvSpPr>
            <p:nvPr/>
          </p:nvSpPr>
          <p:spPr bwMode="auto">
            <a:xfrm>
              <a:off x="78" y="2403"/>
              <a:ext cx="469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KBSR</a:t>
              </a:r>
            </a:p>
          </p:txBody>
        </p:sp>
      </p:grpSp>
      <p:grpSp>
        <p:nvGrpSpPr>
          <p:cNvPr id="38013" name="Group 152"/>
          <p:cNvGrpSpPr>
            <a:grpSpLocks/>
          </p:cNvGrpSpPr>
          <p:nvPr/>
        </p:nvGrpSpPr>
        <p:grpSpPr bwMode="auto">
          <a:xfrm>
            <a:off x="7405688" y="5648325"/>
            <a:ext cx="992187" cy="1209675"/>
            <a:chOff x="19" y="1760"/>
            <a:chExt cx="625" cy="762"/>
          </a:xfrm>
        </p:grpSpPr>
        <p:sp>
          <p:nvSpPr>
            <p:cNvPr id="38028" name="Rectangle 153"/>
            <p:cNvSpPr>
              <a:spLocks noChangeArrowheads="1"/>
            </p:cNvSpPr>
            <p:nvPr/>
          </p:nvSpPr>
          <p:spPr bwMode="auto">
            <a:xfrm>
              <a:off x="19" y="1760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38029" name="Text Box 154"/>
            <p:cNvSpPr txBox="1">
              <a:spLocks noChangeArrowheads="1"/>
            </p:cNvSpPr>
            <p:nvPr/>
          </p:nvSpPr>
          <p:spPr bwMode="auto">
            <a:xfrm>
              <a:off x="44" y="1785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38030" name="Text Box 155"/>
            <p:cNvSpPr txBox="1">
              <a:spLocks noChangeArrowheads="1"/>
            </p:cNvSpPr>
            <p:nvPr/>
          </p:nvSpPr>
          <p:spPr bwMode="auto">
            <a:xfrm>
              <a:off x="132" y="1968"/>
              <a:ext cx="398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DDR</a:t>
              </a:r>
            </a:p>
          </p:txBody>
        </p:sp>
        <p:sp>
          <p:nvSpPr>
            <p:cNvPr id="38031" name="Text Box 156"/>
            <p:cNvSpPr txBox="1">
              <a:spLocks noChangeArrowheads="1"/>
            </p:cNvSpPr>
            <p:nvPr/>
          </p:nvSpPr>
          <p:spPr bwMode="auto">
            <a:xfrm>
              <a:off x="136" y="2250"/>
              <a:ext cx="391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DSR</a:t>
              </a:r>
            </a:p>
          </p:txBody>
        </p:sp>
      </p:grpSp>
      <p:sp>
        <p:nvSpPr>
          <p:cNvPr id="38014" name="Text Box 157"/>
          <p:cNvSpPr txBox="1">
            <a:spLocks noChangeArrowheads="1"/>
          </p:cNvSpPr>
          <p:nvPr/>
        </p:nvSpPr>
        <p:spPr bwMode="auto">
          <a:xfrm>
            <a:off x="1177925" y="69373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38015" name="Text Box 158"/>
          <p:cNvSpPr txBox="1">
            <a:spLocks noChangeArrowheads="1"/>
          </p:cNvSpPr>
          <p:nvPr/>
        </p:nvSpPr>
        <p:spPr bwMode="auto">
          <a:xfrm rot="-5400000">
            <a:off x="7935119" y="3913982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Processor</a:t>
            </a:r>
          </a:p>
        </p:txBody>
      </p:sp>
      <p:sp>
        <p:nvSpPr>
          <p:cNvPr id="38016" name="Text Box 159"/>
          <p:cNvSpPr txBox="1">
            <a:spLocks noChangeArrowheads="1"/>
          </p:cNvSpPr>
          <p:nvPr/>
        </p:nvSpPr>
        <p:spPr bwMode="auto">
          <a:xfrm rot="-5400000">
            <a:off x="-576262" y="1508125"/>
            <a:ext cx="23288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3200">
                <a:latin typeface="Arial Black" charset="0"/>
              </a:rPr>
              <a:t>EXECUTE</a:t>
            </a:r>
          </a:p>
        </p:txBody>
      </p:sp>
      <p:sp>
        <p:nvSpPr>
          <p:cNvPr id="160" name="Oval 159"/>
          <p:cNvSpPr/>
          <p:nvPr/>
        </p:nvSpPr>
        <p:spPr>
          <a:xfrm>
            <a:off x="5940425" y="1608138"/>
            <a:ext cx="604838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1" name="Oval 160"/>
          <p:cNvSpPr/>
          <p:nvPr/>
        </p:nvSpPr>
        <p:spPr>
          <a:xfrm>
            <a:off x="5983288" y="582613"/>
            <a:ext cx="604837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3" name="Oval 162"/>
          <p:cNvSpPr/>
          <p:nvPr/>
        </p:nvSpPr>
        <p:spPr>
          <a:xfrm>
            <a:off x="8137525" y="1587500"/>
            <a:ext cx="606425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4" name="Oval 163"/>
          <p:cNvSpPr/>
          <p:nvPr/>
        </p:nvSpPr>
        <p:spPr>
          <a:xfrm>
            <a:off x="6169025" y="1069975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673725" y="3430588"/>
            <a:ext cx="604838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6" name="Oval 165"/>
          <p:cNvSpPr/>
          <p:nvPr/>
        </p:nvSpPr>
        <p:spPr>
          <a:xfrm>
            <a:off x="6157913" y="4837113"/>
            <a:ext cx="773112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6284913" y="4325938"/>
            <a:ext cx="606425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" name="Freeform 1"/>
          <p:cNvSpPr/>
          <p:nvPr/>
        </p:nvSpPr>
        <p:spPr>
          <a:xfrm>
            <a:off x="7040563" y="1978025"/>
            <a:ext cx="184150" cy="2222500"/>
          </a:xfrm>
          <a:custGeom>
            <a:avLst/>
            <a:gdLst>
              <a:gd name="connsiteX0" fmla="*/ 177037 w 184712"/>
              <a:gd name="connsiteY0" fmla="*/ 0 h 2222401"/>
              <a:gd name="connsiteX1" fmla="*/ 164825 w 184712"/>
              <a:gd name="connsiteY1" fmla="*/ 1563008 h 2222401"/>
              <a:gd name="connsiteX2" fmla="*/ 6064 w 184712"/>
              <a:gd name="connsiteY2" fmla="*/ 1990392 h 2222401"/>
              <a:gd name="connsiteX3" fmla="*/ 30489 w 184712"/>
              <a:gd name="connsiteY3" fmla="*/ 2222401 h 222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12" h="2222401">
                <a:moveTo>
                  <a:pt x="177037" y="0"/>
                </a:moveTo>
                <a:cubicBezTo>
                  <a:pt x="185178" y="615638"/>
                  <a:pt x="193320" y="1231276"/>
                  <a:pt x="164825" y="1563008"/>
                </a:cubicBezTo>
                <a:cubicBezTo>
                  <a:pt x="136330" y="1894740"/>
                  <a:pt x="28453" y="1880493"/>
                  <a:pt x="6064" y="1990392"/>
                </a:cubicBezTo>
                <a:cubicBezTo>
                  <a:pt x="-16325" y="2100291"/>
                  <a:pt x="30489" y="2222401"/>
                  <a:pt x="30489" y="2222401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889875" y="2001838"/>
            <a:ext cx="60325" cy="2174875"/>
          </a:xfrm>
          <a:custGeom>
            <a:avLst/>
            <a:gdLst>
              <a:gd name="connsiteX0" fmla="*/ 0 w 61061"/>
              <a:gd name="connsiteY0" fmla="*/ 0 h 2173557"/>
              <a:gd name="connsiteX1" fmla="*/ 61061 w 61061"/>
              <a:gd name="connsiteY1" fmla="*/ 2173557 h 217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061" h="2173557">
                <a:moveTo>
                  <a:pt x="0" y="0"/>
                </a:moveTo>
                <a:lnTo>
                  <a:pt x="61061" y="2173557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645400" y="430213"/>
            <a:ext cx="985838" cy="4583112"/>
          </a:xfrm>
          <a:custGeom>
            <a:avLst/>
            <a:gdLst>
              <a:gd name="connsiteX0" fmla="*/ 0 w 986913"/>
              <a:gd name="connsiteY0" fmla="*/ 4307446 h 4583594"/>
              <a:gd name="connsiteX1" fmla="*/ 622830 w 986913"/>
              <a:gd name="connsiteY1" fmla="*/ 4405134 h 4583594"/>
              <a:gd name="connsiteX2" fmla="*/ 976988 w 986913"/>
              <a:gd name="connsiteY2" fmla="*/ 2243788 h 4583594"/>
              <a:gd name="connsiteX3" fmla="*/ 854864 w 986913"/>
              <a:gd name="connsiteY3" fmla="*/ 607515 h 4583594"/>
              <a:gd name="connsiteX4" fmla="*/ 500706 w 986913"/>
              <a:gd name="connsiteY4" fmla="*/ 9176 h 4583594"/>
              <a:gd name="connsiteX5" fmla="*/ 232034 w 986913"/>
              <a:gd name="connsiteY5" fmla="*/ 228974 h 458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913" h="4583594">
                <a:moveTo>
                  <a:pt x="0" y="4307446"/>
                </a:moveTo>
                <a:cubicBezTo>
                  <a:pt x="229999" y="4528261"/>
                  <a:pt x="459999" y="4749077"/>
                  <a:pt x="622830" y="4405134"/>
                </a:cubicBezTo>
                <a:cubicBezTo>
                  <a:pt x="785661" y="4061191"/>
                  <a:pt x="938316" y="2876724"/>
                  <a:pt x="976988" y="2243788"/>
                </a:cubicBezTo>
                <a:cubicBezTo>
                  <a:pt x="1015660" y="1610852"/>
                  <a:pt x="934244" y="979950"/>
                  <a:pt x="854864" y="607515"/>
                </a:cubicBezTo>
                <a:cubicBezTo>
                  <a:pt x="775484" y="235080"/>
                  <a:pt x="604511" y="72266"/>
                  <a:pt x="500706" y="9176"/>
                </a:cubicBezTo>
                <a:cubicBezTo>
                  <a:pt x="396901" y="-53914"/>
                  <a:pt x="232034" y="228974"/>
                  <a:pt x="232034" y="228974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143750" y="3987800"/>
            <a:ext cx="392113" cy="923925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5400">
                <a:solidFill>
                  <a:srgbClr val="008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5431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charset="0"/>
              </a:rPr>
              <a:t>Harvard Model</a:t>
            </a: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98625"/>
            <a:ext cx="7620000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Instruction Processing: STORE RESULT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005638" cy="5105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Write results to </a:t>
            </a:r>
            <a:r>
              <a:rPr lang="en-US" dirty="0" smtClean="0">
                <a:cs typeface="+mn-cs"/>
              </a:rPr>
              <a:t>memory (or a register if the CPU doesn’t do that as part of EXECUTE)</a:t>
            </a: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Examples</a:t>
            </a:r>
            <a:r>
              <a:rPr lang="en-US" dirty="0" smtClean="0">
                <a:cs typeface="+mn-cs"/>
              </a:rPr>
              <a:t>:</a:t>
            </a:r>
            <a:endParaRPr lang="en-US" dirty="0"/>
          </a:p>
          <a:p>
            <a:pPr lvl="1">
              <a:defRPr/>
            </a:pPr>
            <a:r>
              <a:rPr lang="en-US" dirty="0"/>
              <a:t>for store instruction, data is stored to memory</a:t>
            </a:r>
          </a:p>
          <a:p>
            <a:pPr lvl="2">
              <a:defRPr/>
            </a:pPr>
            <a:r>
              <a:rPr lang="en-US" dirty="0"/>
              <a:t>write address to MAR, data to MDR</a:t>
            </a:r>
          </a:p>
          <a:p>
            <a:pPr lvl="2">
              <a:defRPr/>
            </a:pPr>
            <a:r>
              <a:rPr lang="en-US" dirty="0"/>
              <a:t>assert WRITE signal to </a:t>
            </a:r>
            <a:r>
              <a:rPr lang="en-US" dirty="0" smtClean="0"/>
              <a:t>memory</a:t>
            </a:r>
          </a:p>
          <a:p>
            <a:pPr lvl="1">
              <a:defRPr/>
            </a:pPr>
            <a:r>
              <a:rPr lang="en-US" dirty="0" smtClean="0"/>
              <a:t>for ADD instruction, store the result in the destination register if not done in EXECUTE</a:t>
            </a:r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EA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OP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EX</a:t>
            </a:r>
          </a:p>
        </p:txBody>
      </p:sp>
      <p:sp>
        <p:nvSpPr>
          <p:cNvPr id="57357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59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60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362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cs typeface="+mn-cs"/>
              </a:rPr>
              <a:t>S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F</a:t>
            </a: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336699">
                <a:alpha val="74998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cs typeface="+mn-cs"/>
              </a:rPr>
              <a:t>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ChangeArrowheads="1"/>
          </p:cNvSpPr>
          <p:nvPr/>
        </p:nvSpPr>
        <p:spPr bwMode="auto">
          <a:xfrm>
            <a:off x="0" y="5857875"/>
            <a:ext cx="5518150" cy="1000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9938" name="Rectangle 3"/>
          <p:cNvSpPr>
            <a:spLocks noChangeArrowheads="1"/>
          </p:cNvSpPr>
          <p:nvPr/>
        </p:nvSpPr>
        <p:spPr bwMode="auto">
          <a:xfrm>
            <a:off x="6199188" y="633413"/>
            <a:ext cx="2590800" cy="4117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1127125" y="633413"/>
            <a:ext cx="4978400" cy="458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39947" name="Freeform 12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Text Box 19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39955" name="Line 20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Text Box 21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39957" name="AutoShape 22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9958" name="Line 23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9" name="Line 24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39961" name="Line 26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2" name="Line 27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5" name="Text Box 30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39967" name="AutoShape 32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9968" name="Text Box 33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39969" name="Line 34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0" name="Line 35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9971" name="Group 36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40086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40088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89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90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91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92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93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94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087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39972" name="AutoShape 46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39973" name="Text Box 47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39974" name="Text Box 48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39975" name="Group 49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40084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85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sp>
        <p:nvSpPr>
          <p:cNvPr id="39976" name="Text Box 52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39977" name="Group 53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40082" name="Line 5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3" name="Text Box 5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9978" name="Line 56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9" name="Line 57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0" name="Line 58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1" name="Line 59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2" name="Line 60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3" name="Line 61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4" name="Line 62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5" name="Line 63"/>
          <p:cNvSpPr>
            <a:spLocks noChangeShapeType="1"/>
          </p:cNvSpPr>
          <p:nvPr/>
        </p:nvSpPr>
        <p:spPr bwMode="auto">
          <a:xfrm>
            <a:off x="7905750" y="5334000"/>
            <a:ext cx="0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6" name="Text Box 64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39987" name="Line 65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9988" name="Group 66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40080" name="Line 6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1" name="Text Box 6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39989" name="AutoShape 69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39990" name="Text Box 70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39991" name="Line 71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2" name="Line 72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3" name="Line 73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4" name="Line 74"/>
          <p:cNvSpPr>
            <a:spLocks noChangeShapeType="1"/>
          </p:cNvSpPr>
          <p:nvPr/>
        </p:nvSpPr>
        <p:spPr bwMode="auto">
          <a:xfrm>
            <a:off x="2105025" y="4419600"/>
            <a:ext cx="477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5" name="Line 75"/>
          <p:cNvSpPr>
            <a:spLocks noChangeShapeType="1"/>
          </p:cNvSpPr>
          <p:nvPr/>
        </p:nvSpPr>
        <p:spPr bwMode="auto">
          <a:xfrm>
            <a:off x="2582863" y="3805238"/>
            <a:ext cx="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6" name="Line 76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7" name="Line 77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8" name="Text Box 78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39999" name="Line 79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0" name="Line 80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1" name="Line 81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2" name="Line 82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3" name="Line 83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4" name="Line 84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5" name="Line 85"/>
          <p:cNvSpPr>
            <a:spLocks noChangeShapeType="1"/>
          </p:cNvSpPr>
          <p:nvPr/>
        </p:nvSpPr>
        <p:spPr bwMode="auto">
          <a:xfrm>
            <a:off x="4606925" y="655638"/>
            <a:ext cx="996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6" name="Line 86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7" name="Line 87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8" name="Line 88"/>
          <p:cNvSpPr>
            <a:spLocks noChangeShapeType="1"/>
          </p:cNvSpPr>
          <p:nvPr/>
        </p:nvSpPr>
        <p:spPr bwMode="auto">
          <a:xfrm flipV="1">
            <a:off x="4508500" y="1654175"/>
            <a:ext cx="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9" name="Line 89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0" name="Line 90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1" name="Line 91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2" name="Line 92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3" name="Line 93"/>
          <p:cNvSpPr>
            <a:spLocks noChangeShapeType="1"/>
          </p:cNvSpPr>
          <p:nvPr/>
        </p:nvSpPr>
        <p:spPr bwMode="auto">
          <a:xfrm>
            <a:off x="6784975" y="1301750"/>
            <a:ext cx="180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4" name="Line 94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5" name="Text Box 95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40016" name="Text Box 96"/>
          <p:cNvSpPr txBox="1">
            <a:spLocks noChangeArrowheads="1"/>
          </p:cNvSpPr>
          <p:nvPr/>
        </p:nvSpPr>
        <p:spPr bwMode="auto">
          <a:xfrm>
            <a:off x="6169025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40017" name="Text Box 97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40018" name="Line 98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9" name="Line 99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20" name="Text Box 100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40021" name="Text Box 101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40022" name="Text Box 102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0023" name="Text Box 103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40024" name="Line 104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25" name="Text Box 105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40026" name="Line 106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027" name="Group 107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40078" name="Line 10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79" name="Text Box 10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40028" name="Line 110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29" name="Text Box 111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0030" name="Line 112"/>
          <p:cNvSpPr>
            <a:spLocks noChangeShapeType="1"/>
          </p:cNvSpPr>
          <p:nvPr/>
        </p:nvSpPr>
        <p:spPr bwMode="auto">
          <a:xfrm flipV="1">
            <a:off x="5184775" y="3170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1" name="Text Box 113"/>
          <p:cNvSpPr txBox="1">
            <a:spLocks noChangeArrowheads="1"/>
          </p:cNvSpPr>
          <p:nvPr/>
        </p:nvSpPr>
        <p:spPr bwMode="auto">
          <a:xfrm>
            <a:off x="5053013" y="3011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0032" name="Text Box 114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40033" name="Line 115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4" name="Oval 116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0035" name="Oval 117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0036" name="Oval 118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0037" name="Line 119"/>
          <p:cNvSpPr>
            <a:spLocks noChangeShapeType="1"/>
          </p:cNvSpPr>
          <p:nvPr/>
        </p:nvSpPr>
        <p:spPr bwMode="auto">
          <a:xfrm flipV="1">
            <a:off x="4508500" y="3262313"/>
            <a:ext cx="26892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8" name="Line 120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9" name="Line 121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0" name="Text Box 122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40041" name="Text Box 123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40042" name="Line 124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3" name="Line 125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4" name="Text Box 126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0045" name="Line 127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6" name="Line 128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7" name="Text Box 129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40048" name="Text Box 130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40049" name="Group 131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40075" name="Oval 132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40076" name="Oval 133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40077" name="Oval 134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40050" name="Line 135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51" name="Text Box 136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40052" name="Text Box 137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40053" name="Line 138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54" name="Line 139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55" name="Line 140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56" name="Text Box 141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40057" name="Line 142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058" name="Group 143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40073" name="Arc 144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74" name="Arc 145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059" name="Line 146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060" name="Group 147"/>
          <p:cNvGrpSpPr>
            <a:grpSpLocks/>
          </p:cNvGrpSpPr>
          <p:nvPr/>
        </p:nvGrpSpPr>
        <p:grpSpPr bwMode="auto">
          <a:xfrm>
            <a:off x="6089650" y="5648325"/>
            <a:ext cx="992188" cy="1209675"/>
            <a:chOff x="0" y="1913"/>
            <a:chExt cx="625" cy="762"/>
          </a:xfrm>
        </p:grpSpPr>
        <p:sp>
          <p:nvSpPr>
            <p:cNvPr id="40069" name="Rectangle 148"/>
            <p:cNvSpPr>
              <a:spLocks noChangeArrowheads="1"/>
            </p:cNvSpPr>
            <p:nvPr/>
          </p:nvSpPr>
          <p:spPr bwMode="auto">
            <a:xfrm>
              <a:off x="0" y="1913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40070" name="Text Box 149"/>
            <p:cNvSpPr txBox="1">
              <a:spLocks noChangeArrowheads="1"/>
            </p:cNvSpPr>
            <p:nvPr/>
          </p:nvSpPr>
          <p:spPr bwMode="auto">
            <a:xfrm>
              <a:off x="87" y="1938"/>
              <a:ext cx="4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40071" name="Text Box 150"/>
            <p:cNvSpPr txBox="1">
              <a:spLocks noChangeArrowheads="1"/>
            </p:cNvSpPr>
            <p:nvPr/>
          </p:nvSpPr>
          <p:spPr bwMode="auto">
            <a:xfrm>
              <a:off x="75" y="2121"/>
              <a:ext cx="476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KBDR</a:t>
              </a:r>
            </a:p>
          </p:txBody>
        </p:sp>
        <p:sp>
          <p:nvSpPr>
            <p:cNvPr id="40072" name="Text Box 151"/>
            <p:cNvSpPr txBox="1">
              <a:spLocks noChangeArrowheads="1"/>
            </p:cNvSpPr>
            <p:nvPr/>
          </p:nvSpPr>
          <p:spPr bwMode="auto">
            <a:xfrm>
              <a:off x="78" y="2403"/>
              <a:ext cx="469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KBSR</a:t>
              </a:r>
            </a:p>
          </p:txBody>
        </p:sp>
      </p:grpSp>
      <p:grpSp>
        <p:nvGrpSpPr>
          <p:cNvPr id="40061" name="Group 152"/>
          <p:cNvGrpSpPr>
            <a:grpSpLocks/>
          </p:cNvGrpSpPr>
          <p:nvPr/>
        </p:nvGrpSpPr>
        <p:grpSpPr bwMode="auto">
          <a:xfrm>
            <a:off x="7405688" y="5648325"/>
            <a:ext cx="992187" cy="1209675"/>
            <a:chOff x="19" y="1760"/>
            <a:chExt cx="625" cy="762"/>
          </a:xfrm>
        </p:grpSpPr>
        <p:sp>
          <p:nvSpPr>
            <p:cNvPr id="40065" name="Rectangle 153"/>
            <p:cNvSpPr>
              <a:spLocks noChangeArrowheads="1"/>
            </p:cNvSpPr>
            <p:nvPr/>
          </p:nvSpPr>
          <p:spPr bwMode="auto">
            <a:xfrm>
              <a:off x="19" y="1760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40066" name="Text Box 154"/>
            <p:cNvSpPr txBox="1">
              <a:spLocks noChangeArrowheads="1"/>
            </p:cNvSpPr>
            <p:nvPr/>
          </p:nvSpPr>
          <p:spPr bwMode="auto">
            <a:xfrm>
              <a:off x="44" y="1785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40067" name="Text Box 155"/>
            <p:cNvSpPr txBox="1">
              <a:spLocks noChangeArrowheads="1"/>
            </p:cNvSpPr>
            <p:nvPr/>
          </p:nvSpPr>
          <p:spPr bwMode="auto">
            <a:xfrm>
              <a:off x="132" y="1968"/>
              <a:ext cx="398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DDR</a:t>
              </a:r>
            </a:p>
          </p:txBody>
        </p:sp>
        <p:sp>
          <p:nvSpPr>
            <p:cNvPr id="40068" name="Text Box 156"/>
            <p:cNvSpPr txBox="1">
              <a:spLocks noChangeArrowheads="1"/>
            </p:cNvSpPr>
            <p:nvPr/>
          </p:nvSpPr>
          <p:spPr bwMode="auto">
            <a:xfrm>
              <a:off x="136" y="2250"/>
              <a:ext cx="391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DSR</a:t>
              </a:r>
            </a:p>
          </p:txBody>
        </p:sp>
      </p:grpSp>
      <p:sp>
        <p:nvSpPr>
          <p:cNvPr id="40062" name="Text Box 157"/>
          <p:cNvSpPr txBox="1">
            <a:spLocks noChangeArrowheads="1"/>
          </p:cNvSpPr>
          <p:nvPr/>
        </p:nvSpPr>
        <p:spPr bwMode="auto">
          <a:xfrm>
            <a:off x="1177925" y="69373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40063" name="Text Box 158"/>
          <p:cNvSpPr txBox="1">
            <a:spLocks noChangeArrowheads="1"/>
          </p:cNvSpPr>
          <p:nvPr/>
        </p:nvSpPr>
        <p:spPr bwMode="auto">
          <a:xfrm rot="-5400000">
            <a:off x="7935119" y="3913982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Processor</a:t>
            </a:r>
          </a:p>
        </p:txBody>
      </p:sp>
      <p:sp>
        <p:nvSpPr>
          <p:cNvPr id="40064" name="Text Box 159"/>
          <p:cNvSpPr txBox="1">
            <a:spLocks noChangeArrowheads="1"/>
          </p:cNvSpPr>
          <p:nvPr/>
        </p:nvSpPr>
        <p:spPr bwMode="auto">
          <a:xfrm rot="-5400000">
            <a:off x="-1242219" y="2174082"/>
            <a:ext cx="3660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3200">
                <a:latin typeface="Arial Black" charset="0"/>
              </a:rPr>
              <a:t>STORE RESULT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Instruction Processing Summary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Instructions look just like data </a:t>
            </a:r>
            <a:r>
              <a:rPr lang="mr-IN" dirty="0" smtClean="0">
                <a:cs typeface="+mn-cs"/>
              </a:rPr>
              <a:t>–</a:t>
            </a:r>
            <a:r>
              <a:rPr lang="en-US" dirty="0" smtClean="0">
                <a:cs typeface="+mn-cs"/>
              </a:rPr>
              <a:t> it’s </a:t>
            </a:r>
            <a:r>
              <a:rPr lang="en-US" dirty="0">
                <a:cs typeface="+mn-cs"/>
              </a:rPr>
              <a:t>all interpretation.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Three basic kinds of instructions:</a:t>
            </a:r>
          </a:p>
          <a:p>
            <a:pPr lvl="1">
              <a:defRPr/>
            </a:pPr>
            <a:r>
              <a:rPr lang="en-US" dirty="0"/>
              <a:t>computational instructions (ADD, AND, …)</a:t>
            </a:r>
          </a:p>
          <a:p>
            <a:pPr lvl="1">
              <a:defRPr/>
            </a:pPr>
            <a:r>
              <a:rPr lang="en-US" dirty="0"/>
              <a:t>data movement instructions (LD, ST, …)</a:t>
            </a:r>
          </a:p>
          <a:p>
            <a:pPr lvl="1">
              <a:defRPr/>
            </a:pPr>
            <a:r>
              <a:rPr lang="en-US" dirty="0"/>
              <a:t>control instructions (JMP, </a:t>
            </a:r>
            <a:r>
              <a:rPr lang="en-US" dirty="0" err="1"/>
              <a:t>BRnz</a:t>
            </a:r>
            <a:r>
              <a:rPr lang="en-US" dirty="0"/>
              <a:t>, …)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Six basic phases of instruction processing</a:t>
            </a:r>
            <a:r>
              <a:rPr lang="en-US" dirty="0" smtClean="0">
                <a:cs typeface="+mn-cs"/>
              </a:rPr>
              <a:t>:</a:t>
            </a:r>
            <a:br>
              <a:rPr lang="en-US" dirty="0" smtClean="0">
                <a:cs typeface="+mn-cs"/>
              </a:rPr>
            </a:br>
            <a:r>
              <a:rPr lang="en-US" dirty="0" smtClean="0">
                <a:cs typeface="+mn-cs"/>
              </a:rPr>
              <a:t>	</a:t>
            </a:r>
            <a:r>
              <a:rPr lang="en-US" dirty="0" smtClean="0">
                <a:solidFill>
                  <a:schemeClr val="accent2"/>
                </a:solidFill>
                <a:cs typeface="+mn-cs"/>
              </a:rPr>
              <a:t>F </a:t>
            </a:r>
            <a:r>
              <a:rPr lang="en-US" dirty="0">
                <a:solidFill>
                  <a:schemeClr val="accent2"/>
                </a:solidFill>
                <a:cs typeface="+mn-cs"/>
                <a:sym typeface="Symbol" charset="0"/>
              </a:rPr>
              <a:t> D  EA  OP  EX  S</a:t>
            </a:r>
          </a:p>
          <a:p>
            <a:pPr lvl="1">
              <a:lnSpc>
                <a:spcPct val="150000"/>
              </a:lnSpc>
              <a:defRPr/>
            </a:pPr>
            <a:r>
              <a:rPr lang="en-US" dirty="0">
                <a:sym typeface="Symbol" charset="0"/>
              </a:rPr>
              <a:t>not all phases are needed by every instruction</a:t>
            </a:r>
          </a:p>
          <a:p>
            <a:pPr lvl="1">
              <a:defRPr/>
            </a:pPr>
            <a:r>
              <a:rPr lang="en-US" dirty="0">
                <a:sym typeface="Symbol" charset="0"/>
              </a:rPr>
              <a:t>phases may take variable number of machine cycles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Control Unit </a:t>
            </a:r>
            <a:r>
              <a:rPr lang="en-US" dirty="0" smtClean="0">
                <a:latin typeface="Arial" charset="0"/>
              </a:rPr>
              <a:t>State </a:t>
            </a:r>
            <a:r>
              <a:rPr lang="en-US" dirty="0">
                <a:latin typeface="Arial" charset="0"/>
              </a:rPr>
              <a:t>Diagram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9144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The control unit is a state machine.  Here is part of a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simplified state diagram for the LC-3:</a:t>
            </a:r>
          </a:p>
        </p:txBody>
      </p:sp>
      <p:pic>
        <p:nvPicPr>
          <p:cNvPr id="46084" name="Picture 4" descr="C:\Documents and Settings\gbyrd\My Documents\ece206\mh-slides\ch04\ch04-22-l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6958013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3276600" y="5943600"/>
            <a:ext cx="4589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cs typeface="+mn-cs"/>
              </a:rPr>
              <a:t>A more complete state diagram is in Appendix C.</a:t>
            </a:r>
          </a:p>
          <a:p>
            <a:pPr>
              <a:defRPr/>
            </a:pPr>
            <a:r>
              <a:rPr lang="en-US" sz="1600">
                <a:cs typeface="+mn-cs"/>
              </a:rPr>
              <a:t>It will be more understandable after Chapter 5.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44806" y="2396330"/>
            <a:ext cx="39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6600"/>
                </a:solidFill>
              </a:rPr>
              <a:t>18</a:t>
            </a:r>
            <a:endParaRPr lang="en-US" sz="1400" dirty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4806" y="3591130"/>
            <a:ext cx="39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6600"/>
                </a:solidFill>
              </a:rPr>
              <a:t>33</a:t>
            </a:r>
            <a:endParaRPr lang="en-US" sz="1400" dirty="0">
              <a:solidFill>
                <a:srgbClr val="FF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4806" y="4881785"/>
            <a:ext cx="39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6600"/>
                </a:solidFill>
              </a:rPr>
              <a:t>35</a:t>
            </a:r>
            <a:endParaRPr lang="en-US" sz="1400" dirty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5961" y="2726582"/>
            <a:ext cx="39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6600"/>
                </a:solidFill>
              </a:rPr>
              <a:t>1</a:t>
            </a:r>
            <a:endParaRPr lang="en-US" sz="1400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5961" y="3437241"/>
            <a:ext cx="39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6600"/>
                </a:solidFill>
              </a:rPr>
              <a:t>6</a:t>
            </a:r>
            <a:endParaRPr lang="en-US" sz="1400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5961" y="4964160"/>
            <a:ext cx="39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6600"/>
                </a:solidFill>
              </a:rPr>
              <a:t>12</a:t>
            </a:r>
            <a:endParaRPr lang="en-US" sz="1400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1605" y="3542842"/>
            <a:ext cx="39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6600"/>
                </a:solidFill>
              </a:rPr>
              <a:t>32</a:t>
            </a:r>
            <a:endParaRPr lang="en-US" sz="140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457200" y="473075"/>
            <a:ext cx="2351088" cy="6097588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LC-3</a:t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Finite </a:t>
            </a:r>
            <a:r>
              <a:rPr lang="en-US" dirty="0">
                <a:latin typeface="Arial" charset="0"/>
              </a:rPr>
              <a:t>State Machine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sz="2000" dirty="0">
                <a:latin typeface="Arial" charset="0"/>
              </a:rPr>
              <a:t>p. 568, Fig C.3</a:t>
            </a:r>
          </a:p>
        </p:txBody>
      </p:sp>
      <p:pic>
        <p:nvPicPr>
          <p:cNvPr id="60418" name="Picture 1030" descr="C:\CourseNotes\CS 61\PattPatel_slides\2e_images\AppC\app_c0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1" r="-690"/>
          <a:stretch>
            <a:fillRect/>
          </a:stretch>
        </p:blipFill>
        <p:spPr>
          <a:xfrm>
            <a:off x="2884488" y="34925"/>
            <a:ext cx="6122987" cy="6810375"/>
          </a:xfrm>
          <a:noFill/>
        </p:spPr>
      </p:pic>
    </p:spTree>
    <p:extLst>
      <p:ext uri="{BB962C8B-B14F-4D97-AF65-F5344CB8AC3E}">
        <p14:creationId xmlns:p14="http://schemas.microsoft.com/office/powerpoint/2010/main" val="66072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 charset="0"/>
              </a:rPr>
              <a:t>Changing the Sequence of Instructions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43050"/>
            <a:ext cx="8534400" cy="516255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In the FETCH phase</a:t>
            </a:r>
            <a:r>
              <a:rPr lang="en-US" dirty="0" smtClean="0">
                <a:cs typeface="+mn-cs"/>
              </a:rPr>
              <a:t>, we </a:t>
            </a:r>
            <a:r>
              <a:rPr lang="en-US" dirty="0">
                <a:cs typeface="+mn-cs"/>
              </a:rPr>
              <a:t>increment the </a:t>
            </a:r>
            <a:r>
              <a:rPr lang="en-US" dirty="0" smtClean="0">
                <a:cs typeface="+mn-cs"/>
              </a:rPr>
              <a:t>Program Counter </a:t>
            </a:r>
            <a:r>
              <a:rPr lang="en-US" dirty="0">
                <a:cs typeface="+mn-cs"/>
              </a:rPr>
              <a:t>by 1.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What if we </a:t>
            </a:r>
            <a:r>
              <a:rPr lang="en-US" dirty="0" smtClean="0">
                <a:cs typeface="+mn-cs"/>
              </a:rPr>
              <a:t>don’t </a:t>
            </a:r>
            <a:r>
              <a:rPr lang="en-US" dirty="0">
                <a:cs typeface="+mn-cs"/>
              </a:rPr>
              <a:t>want to </a:t>
            </a:r>
            <a:r>
              <a:rPr lang="en-US" dirty="0" smtClean="0">
                <a:cs typeface="+mn-cs"/>
              </a:rPr>
              <a:t>execute </a:t>
            </a:r>
            <a:r>
              <a:rPr lang="en-US" dirty="0">
                <a:cs typeface="+mn-cs"/>
              </a:rPr>
              <a:t>the </a:t>
            </a:r>
            <a:r>
              <a:rPr lang="en-US" dirty="0" smtClean="0">
                <a:cs typeface="+mn-cs"/>
              </a:rPr>
              <a:t>instruction that </a:t>
            </a:r>
            <a:r>
              <a:rPr lang="en-US" dirty="0">
                <a:cs typeface="+mn-cs"/>
              </a:rPr>
              <a:t>follows this one?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examples: loop, if-then, function call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We need </a:t>
            </a:r>
            <a:r>
              <a:rPr lang="en-US" dirty="0">
                <a:cs typeface="+mn-cs"/>
              </a:rPr>
              <a:t>special instructions that change the contents </a:t>
            </a:r>
            <a:r>
              <a:rPr lang="en-US" dirty="0" smtClean="0">
                <a:cs typeface="+mn-cs"/>
              </a:rPr>
              <a:t>of </a:t>
            </a:r>
            <a:r>
              <a:rPr lang="en-US" dirty="0">
                <a:cs typeface="+mn-cs"/>
              </a:rPr>
              <a:t>the PC.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These are called </a:t>
            </a:r>
            <a:r>
              <a:rPr lang="en-US" i="1" dirty="0">
                <a:solidFill>
                  <a:srgbClr val="CE0000"/>
                </a:solidFill>
                <a:cs typeface="+mn-cs"/>
              </a:rPr>
              <a:t>control instructions</a:t>
            </a:r>
            <a:r>
              <a:rPr lang="en-US" dirty="0">
                <a:cs typeface="+mn-cs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solidFill>
                  <a:srgbClr val="CE0000"/>
                </a:solidFill>
              </a:rPr>
              <a:t>jumps</a:t>
            </a:r>
            <a:r>
              <a:rPr lang="en-US" dirty="0"/>
              <a:t> are unconditional -- they always change the PC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solidFill>
                  <a:srgbClr val="CE0000"/>
                </a:solidFill>
              </a:rPr>
              <a:t>branches</a:t>
            </a:r>
            <a:r>
              <a:rPr lang="en-US" dirty="0"/>
              <a:t> are conditional -- they change the PC only if</a:t>
            </a:r>
            <a:br>
              <a:rPr lang="en-US" dirty="0"/>
            </a:br>
            <a:r>
              <a:rPr lang="en-US" dirty="0"/>
              <a:t>some condition is true (e.g., the result of an ADD is zero)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Example: LC-3 JMP Instruction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Set the PC to the value contained in a register.  This becomes the address of the next instruction to fetch.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914400" y="5086350"/>
            <a:ext cx="4244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i="1" dirty="0" smtClean="0">
                <a:latin typeface="Arial"/>
                <a:cs typeface="+mn-cs"/>
              </a:rPr>
              <a:t>“</a:t>
            </a:r>
            <a:r>
              <a:rPr lang="en-US" i="1" dirty="0" smtClean="0">
                <a:cs typeface="+mn-cs"/>
              </a:rPr>
              <a:t>Move the </a:t>
            </a:r>
            <a:r>
              <a:rPr lang="en-US" i="1" dirty="0">
                <a:cs typeface="+mn-cs"/>
              </a:rPr>
              <a:t>contents of R3 into the PC.</a:t>
            </a:r>
            <a:r>
              <a:rPr lang="ja-JP" altLang="en-US" i="1" dirty="0">
                <a:latin typeface="Arial"/>
                <a:cs typeface="+mn-cs"/>
              </a:rPr>
              <a:t>”</a:t>
            </a:r>
            <a:endParaRPr lang="en-US" i="1" dirty="0">
              <a:cs typeface="+mn-cs"/>
            </a:endParaRPr>
          </a:p>
        </p:txBody>
      </p:sp>
      <p:pic>
        <p:nvPicPr>
          <p:cNvPr id="43013" name="Picture 9" descr="C:\Documents and Settings\gbyrd\My Documents\ece206\mh-slides\ch04\ch04-20-lc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89300"/>
            <a:ext cx="73136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0" y="5857875"/>
            <a:ext cx="5518150" cy="1000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6199188" y="633413"/>
            <a:ext cx="2590800" cy="4117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1127125" y="633413"/>
            <a:ext cx="4978400" cy="4586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46087" name="Text Box 8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46088" name="Text Box 9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46089" name="Text Box 10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46090" name="Text Box 11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46091" name="Freeform 12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Line 13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3" name="Line 14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4" name="Line 15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5" name="Line 16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6" name="Line 17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7" name="Line 18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8" name="Text Box 19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46099" name="Line 20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0" name="Text Box 21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46101" name="AutoShape 22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6102" name="Line 23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3" name="Line 24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4" name="Text Box 25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46105" name="Line 26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6" name="Line 27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7" name="Line 28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8" name="Line 29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9" name="Text Box 30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6110" name="Text Box 31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6111" name="AutoShape 32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6112" name="Text Box 33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46113" name="Line 34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4" name="Line 35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115" name="Group 36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4623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4623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4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4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4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23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46116" name="AutoShape 46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46117" name="Text Box 47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46118" name="Text Box 48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46119" name="Group 49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4623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sp>
        <p:nvSpPr>
          <p:cNvPr id="46120" name="Text Box 52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46121" name="Group 53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46230" name="Line 5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231" name="Text Box 5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46122" name="Line 56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23" name="Line 57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24" name="Line 58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25" name="Line 59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26" name="Line 60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27" name="Line 61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28" name="Line 62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29" name="Line 63"/>
          <p:cNvSpPr>
            <a:spLocks noChangeShapeType="1"/>
          </p:cNvSpPr>
          <p:nvPr/>
        </p:nvSpPr>
        <p:spPr bwMode="auto">
          <a:xfrm>
            <a:off x="7905750" y="5334000"/>
            <a:ext cx="0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30" name="Text Box 64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46131" name="Line 65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132" name="Group 66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46228" name="Line 6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229" name="Text Box 6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46133" name="AutoShape 69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6134" name="Text Box 70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46135" name="Line 71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36" name="Line 72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37" name="Line 73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38" name="Line 74"/>
          <p:cNvSpPr>
            <a:spLocks noChangeShapeType="1"/>
          </p:cNvSpPr>
          <p:nvPr/>
        </p:nvSpPr>
        <p:spPr bwMode="auto">
          <a:xfrm>
            <a:off x="2105025" y="4419600"/>
            <a:ext cx="477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39" name="Line 75"/>
          <p:cNvSpPr>
            <a:spLocks noChangeShapeType="1"/>
          </p:cNvSpPr>
          <p:nvPr/>
        </p:nvSpPr>
        <p:spPr bwMode="auto">
          <a:xfrm>
            <a:off x="2582863" y="3805238"/>
            <a:ext cx="0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40" name="Line 76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41" name="Line 77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42" name="Text Box 78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46143" name="Line 79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44" name="Line 80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45" name="Line 81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46" name="Line 82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47" name="Line 83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48" name="Line 84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49" name="Line 85"/>
          <p:cNvSpPr>
            <a:spLocks noChangeShapeType="1"/>
          </p:cNvSpPr>
          <p:nvPr/>
        </p:nvSpPr>
        <p:spPr bwMode="auto">
          <a:xfrm>
            <a:off x="4606925" y="655638"/>
            <a:ext cx="996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0" name="Line 86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1" name="Line 87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2" name="Line 88"/>
          <p:cNvSpPr>
            <a:spLocks noChangeShapeType="1"/>
          </p:cNvSpPr>
          <p:nvPr/>
        </p:nvSpPr>
        <p:spPr bwMode="auto">
          <a:xfrm flipV="1">
            <a:off x="4508500" y="1654175"/>
            <a:ext cx="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3" name="Line 89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4" name="Line 90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5" name="Line 91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6" name="Line 92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7" name="Line 93"/>
          <p:cNvSpPr>
            <a:spLocks noChangeShapeType="1"/>
          </p:cNvSpPr>
          <p:nvPr/>
        </p:nvSpPr>
        <p:spPr bwMode="auto">
          <a:xfrm>
            <a:off x="6784975" y="1301750"/>
            <a:ext cx="180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8" name="Line 94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59" name="Text Box 95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46160" name="Text Box 96"/>
          <p:cNvSpPr txBox="1">
            <a:spLocks noChangeArrowheads="1"/>
          </p:cNvSpPr>
          <p:nvPr/>
        </p:nvSpPr>
        <p:spPr bwMode="auto">
          <a:xfrm>
            <a:off x="6169025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46161" name="Text Box 97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46162" name="Line 98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63" name="Line 99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64" name="Text Box 100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46165" name="Text Box 101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46166" name="Text Box 102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6167" name="Text Box 103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46168" name="Line 104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69" name="Text Box 105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46170" name="Line 106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171" name="Group 107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46226" name="Line 10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227" name="Text Box 10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46172" name="Line 110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73" name="Text Box 111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6174" name="Line 112"/>
          <p:cNvSpPr>
            <a:spLocks noChangeShapeType="1"/>
          </p:cNvSpPr>
          <p:nvPr/>
        </p:nvSpPr>
        <p:spPr bwMode="auto">
          <a:xfrm flipV="1">
            <a:off x="5184775" y="3170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75" name="Text Box 113"/>
          <p:cNvSpPr txBox="1">
            <a:spLocks noChangeArrowheads="1"/>
          </p:cNvSpPr>
          <p:nvPr/>
        </p:nvSpPr>
        <p:spPr bwMode="auto">
          <a:xfrm>
            <a:off x="5053013" y="3011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6176" name="Text Box 114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46177" name="Line 115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78" name="Oval 116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6179" name="Oval 117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6180" name="Oval 118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6181" name="Line 119"/>
          <p:cNvSpPr>
            <a:spLocks noChangeShapeType="1"/>
          </p:cNvSpPr>
          <p:nvPr/>
        </p:nvSpPr>
        <p:spPr bwMode="auto">
          <a:xfrm flipV="1">
            <a:off x="4508500" y="3262313"/>
            <a:ext cx="26892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82" name="Line 120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83" name="Line 121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84" name="Text Box 122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46185" name="Text Box 123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46186" name="Line 124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87" name="Line 125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88" name="Text Box 126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46189" name="Line 127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90" name="Line 128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91" name="Text Box 129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46192" name="Text Box 130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46193" name="Group 131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46223" name="Oval 132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46224" name="Oval 133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46225" name="Oval 134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46194" name="Line 135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95" name="Text Box 136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46196" name="Text Box 137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46197" name="Line 138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98" name="Line 139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99" name="Line 140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200" name="Text Box 141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46201" name="Line 142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202" name="Group 143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46221" name="Arc 144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2" name="Arc 145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203" name="Line 146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204" name="Group 147"/>
          <p:cNvGrpSpPr>
            <a:grpSpLocks/>
          </p:cNvGrpSpPr>
          <p:nvPr/>
        </p:nvGrpSpPr>
        <p:grpSpPr bwMode="auto">
          <a:xfrm>
            <a:off x="6089650" y="5648325"/>
            <a:ext cx="992188" cy="1209675"/>
            <a:chOff x="0" y="1913"/>
            <a:chExt cx="625" cy="762"/>
          </a:xfrm>
        </p:grpSpPr>
        <p:sp>
          <p:nvSpPr>
            <p:cNvPr id="46217" name="Rectangle 148"/>
            <p:cNvSpPr>
              <a:spLocks noChangeArrowheads="1"/>
            </p:cNvSpPr>
            <p:nvPr/>
          </p:nvSpPr>
          <p:spPr bwMode="auto">
            <a:xfrm>
              <a:off x="0" y="1913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46218" name="Text Box 149"/>
            <p:cNvSpPr txBox="1">
              <a:spLocks noChangeArrowheads="1"/>
            </p:cNvSpPr>
            <p:nvPr/>
          </p:nvSpPr>
          <p:spPr bwMode="auto">
            <a:xfrm>
              <a:off x="87" y="1938"/>
              <a:ext cx="4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46219" name="Text Box 150"/>
            <p:cNvSpPr txBox="1">
              <a:spLocks noChangeArrowheads="1"/>
            </p:cNvSpPr>
            <p:nvPr/>
          </p:nvSpPr>
          <p:spPr bwMode="auto">
            <a:xfrm>
              <a:off x="75" y="2121"/>
              <a:ext cx="476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KBDR</a:t>
              </a:r>
            </a:p>
          </p:txBody>
        </p:sp>
        <p:sp>
          <p:nvSpPr>
            <p:cNvPr id="46220" name="Text Box 151"/>
            <p:cNvSpPr txBox="1">
              <a:spLocks noChangeArrowheads="1"/>
            </p:cNvSpPr>
            <p:nvPr/>
          </p:nvSpPr>
          <p:spPr bwMode="auto">
            <a:xfrm>
              <a:off x="78" y="2403"/>
              <a:ext cx="469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KBSR</a:t>
              </a:r>
            </a:p>
          </p:txBody>
        </p:sp>
      </p:grpSp>
      <p:grpSp>
        <p:nvGrpSpPr>
          <p:cNvPr id="46205" name="Group 152"/>
          <p:cNvGrpSpPr>
            <a:grpSpLocks/>
          </p:cNvGrpSpPr>
          <p:nvPr/>
        </p:nvGrpSpPr>
        <p:grpSpPr bwMode="auto">
          <a:xfrm>
            <a:off x="7405688" y="5648325"/>
            <a:ext cx="992187" cy="1209675"/>
            <a:chOff x="19" y="1760"/>
            <a:chExt cx="625" cy="762"/>
          </a:xfrm>
        </p:grpSpPr>
        <p:sp>
          <p:nvSpPr>
            <p:cNvPr id="46213" name="Rectangle 153"/>
            <p:cNvSpPr>
              <a:spLocks noChangeArrowheads="1"/>
            </p:cNvSpPr>
            <p:nvPr/>
          </p:nvSpPr>
          <p:spPr bwMode="auto">
            <a:xfrm>
              <a:off x="19" y="1760"/>
              <a:ext cx="625" cy="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46214" name="Text Box 154"/>
            <p:cNvSpPr txBox="1">
              <a:spLocks noChangeArrowheads="1"/>
            </p:cNvSpPr>
            <p:nvPr/>
          </p:nvSpPr>
          <p:spPr bwMode="auto">
            <a:xfrm>
              <a:off x="44" y="1785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OUTPUT</a:t>
              </a:r>
            </a:p>
          </p:txBody>
        </p:sp>
        <p:sp>
          <p:nvSpPr>
            <p:cNvPr id="46215" name="Text Box 155"/>
            <p:cNvSpPr txBox="1">
              <a:spLocks noChangeArrowheads="1"/>
            </p:cNvSpPr>
            <p:nvPr/>
          </p:nvSpPr>
          <p:spPr bwMode="auto">
            <a:xfrm>
              <a:off x="132" y="1968"/>
              <a:ext cx="398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DDR</a:t>
              </a:r>
            </a:p>
          </p:txBody>
        </p:sp>
        <p:sp>
          <p:nvSpPr>
            <p:cNvPr id="46216" name="Text Box 156"/>
            <p:cNvSpPr txBox="1">
              <a:spLocks noChangeArrowheads="1"/>
            </p:cNvSpPr>
            <p:nvPr/>
          </p:nvSpPr>
          <p:spPr bwMode="auto">
            <a:xfrm>
              <a:off x="136" y="2250"/>
              <a:ext cx="391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DSR</a:t>
              </a:r>
            </a:p>
          </p:txBody>
        </p:sp>
      </p:grpSp>
      <p:sp>
        <p:nvSpPr>
          <p:cNvPr id="46206" name="Text Box 157"/>
          <p:cNvSpPr txBox="1">
            <a:spLocks noChangeArrowheads="1"/>
          </p:cNvSpPr>
          <p:nvPr/>
        </p:nvSpPr>
        <p:spPr bwMode="auto">
          <a:xfrm>
            <a:off x="1177925" y="69373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46207" name="Text Box 158"/>
          <p:cNvSpPr txBox="1">
            <a:spLocks noChangeArrowheads="1"/>
          </p:cNvSpPr>
          <p:nvPr/>
        </p:nvSpPr>
        <p:spPr bwMode="auto">
          <a:xfrm rot="-5400000">
            <a:off x="7935119" y="3913982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Processor</a:t>
            </a:r>
          </a:p>
        </p:txBody>
      </p:sp>
      <p:sp>
        <p:nvSpPr>
          <p:cNvPr id="46208" name="Text Box 159"/>
          <p:cNvSpPr txBox="1">
            <a:spLocks noChangeArrowheads="1"/>
          </p:cNvSpPr>
          <p:nvPr/>
        </p:nvSpPr>
        <p:spPr bwMode="auto">
          <a:xfrm rot="-5400000">
            <a:off x="-576262" y="1508125"/>
            <a:ext cx="23288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3200" dirty="0">
                <a:latin typeface="Arial Black" charset="0"/>
              </a:rPr>
              <a:t>EXECUTE</a:t>
            </a:r>
          </a:p>
        </p:txBody>
      </p:sp>
      <p:sp>
        <p:nvSpPr>
          <p:cNvPr id="163" name="Oval 162"/>
          <p:cNvSpPr/>
          <p:nvPr/>
        </p:nvSpPr>
        <p:spPr>
          <a:xfrm>
            <a:off x="8137525" y="1587500"/>
            <a:ext cx="606425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8" name="Oval 167"/>
          <p:cNvSpPr/>
          <p:nvPr/>
        </p:nvSpPr>
        <p:spPr>
          <a:xfrm>
            <a:off x="2901950" y="1231900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0" name="Oval 169"/>
          <p:cNvSpPr/>
          <p:nvPr/>
        </p:nvSpPr>
        <p:spPr>
          <a:xfrm>
            <a:off x="3529013" y="690563"/>
            <a:ext cx="604837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635500" y="1050925"/>
            <a:ext cx="3140075" cy="2011363"/>
          </a:xfrm>
          <a:custGeom>
            <a:avLst/>
            <a:gdLst>
              <a:gd name="connsiteX0" fmla="*/ 3387438 w 3387438"/>
              <a:gd name="connsiteY0" fmla="*/ 940246 h 2012681"/>
              <a:gd name="connsiteX1" fmla="*/ 1995229 w 3387438"/>
              <a:gd name="connsiteY1" fmla="*/ 1904915 h 2012681"/>
              <a:gd name="connsiteX2" fmla="*/ 273287 w 3387438"/>
              <a:gd name="connsiteY2" fmla="*/ 1831649 h 2012681"/>
              <a:gd name="connsiteX3" fmla="*/ 29040 w 3387438"/>
              <a:gd name="connsiteY3" fmla="*/ 500650 h 2012681"/>
              <a:gd name="connsiteX4" fmla="*/ 4615 w 3387438"/>
              <a:gd name="connsiteY4" fmla="*/ 0 h 2012681"/>
              <a:gd name="connsiteX5" fmla="*/ 4615 w 3387438"/>
              <a:gd name="connsiteY5" fmla="*/ 0 h 201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7438" h="2012681">
                <a:moveTo>
                  <a:pt x="3387438" y="940246"/>
                </a:moveTo>
                <a:cubicBezTo>
                  <a:pt x="2950846" y="1348297"/>
                  <a:pt x="2514254" y="1756348"/>
                  <a:pt x="1995229" y="1904915"/>
                </a:cubicBezTo>
                <a:cubicBezTo>
                  <a:pt x="1476204" y="2053482"/>
                  <a:pt x="600985" y="2065693"/>
                  <a:pt x="273287" y="1831649"/>
                </a:cubicBezTo>
                <a:cubicBezTo>
                  <a:pt x="-54411" y="1597605"/>
                  <a:pt x="73819" y="805925"/>
                  <a:pt x="29040" y="500650"/>
                </a:cubicBezTo>
                <a:cubicBezTo>
                  <a:pt x="-15739" y="195375"/>
                  <a:pt x="4615" y="0"/>
                  <a:pt x="4615" y="0"/>
                </a:cubicBezTo>
                <a:lnTo>
                  <a:pt x="4615" y="0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3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8" grpId="0" animBg="1"/>
      <p:bldP spid="17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24600"/>
            <a:ext cx="2362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4-</a:t>
            </a:r>
            <a:fld id="{38BFD63B-0300-6D45-A24B-1AB465E1156F}" type="slidenum">
              <a:rPr lang="en-US" sz="1800"/>
              <a:pPr/>
              <a:t>48</a:t>
            </a:fld>
            <a:endParaRPr lang="en-US" sz="1800"/>
          </a:p>
        </p:txBody>
      </p:sp>
      <p:sp>
        <p:nvSpPr>
          <p:cNvPr id="4710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Stopping the Clock</a:t>
            </a:r>
          </a:p>
        </p:txBody>
      </p:sp>
      <p:sp>
        <p:nvSpPr>
          <p:cNvPr id="6553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915400" cy="3590925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Control unit will repeat instruction processing sequence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as long as clock is running.</a:t>
            </a:r>
          </a:p>
          <a:p>
            <a:pPr lvl="1">
              <a:defRPr/>
            </a:pPr>
            <a:r>
              <a:rPr lang="en-US" dirty="0"/>
              <a:t>If not processing instructions from your application,</a:t>
            </a:r>
            <a:br>
              <a:rPr lang="en-US" dirty="0"/>
            </a:br>
            <a:r>
              <a:rPr lang="en-US" dirty="0"/>
              <a:t>then it is processing instructions from the Operating System (OS).</a:t>
            </a:r>
          </a:p>
          <a:p>
            <a:pPr lvl="1">
              <a:defRPr/>
            </a:pPr>
            <a:r>
              <a:rPr lang="en-US" dirty="0"/>
              <a:t>The OS is a special program that manages processor</a:t>
            </a:r>
            <a:br>
              <a:rPr lang="en-US" dirty="0"/>
            </a:br>
            <a:r>
              <a:rPr lang="en-US" dirty="0"/>
              <a:t>and other resources.</a:t>
            </a:r>
          </a:p>
          <a:p>
            <a:pPr>
              <a:defRPr/>
            </a:pPr>
            <a:r>
              <a:rPr lang="en-US" dirty="0">
                <a:cs typeface="+mn-cs"/>
              </a:rPr>
              <a:t>To stop the computer:</a:t>
            </a:r>
          </a:p>
          <a:p>
            <a:pPr lvl="1">
              <a:defRPr/>
            </a:pPr>
            <a:r>
              <a:rPr lang="en-US" dirty="0"/>
              <a:t>AND the clock generator signal with ZERO</a:t>
            </a:r>
          </a:p>
          <a:p>
            <a:pPr lvl="1">
              <a:defRPr/>
            </a:pPr>
            <a:r>
              <a:rPr lang="en-US" dirty="0"/>
              <a:t>When control unit stops seeing the CLOCK signal, it stops processing.</a:t>
            </a:r>
          </a:p>
        </p:txBody>
      </p:sp>
      <p:pic>
        <p:nvPicPr>
          <p:cNvPr id="47108" name="Picture 2056" descr="C:\Documents and Settings\Greg Byrd\My Documents\ece206\mh-slides\ch04\ch04-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732338"/>
            <a:ext cx="48768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ChangeArrowheads="1"/>
          </p:cNvSpPr>
          <p:nvPr/>
        </p:nvSpPr>
        <p:spPr bwMode="auto">
          <a:xfrm>
            <a:off x="1690688" y="3330575"/>
            <a:ext cx="1435100" cy="12874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8130" name="Rectangle 3"/>
          <p:cNvSpPr>
            <a:spLocks noChangeArrowheads="1"/>
          </p:cNvSpPr>
          <p:nvPr/>
        </p:nvSpPr>
        <p:spPr bwMode="auto">
          <a:xfrm>
            <a:off x="3125788" y="3330575"/>
            <a:ext cx="1076325" cy="12874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4202113" y="3330575"/>
            <a:ext cx="1076325" cy="12874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5278438" y="3330575"/>
            <a:ext cx="2152650" cy="12874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4813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Instructions</a:t>
            </a:r>
          </a:p>
        </p:txBody>
      </p:sp>
      <p:sp>
        <p:nvSpPr>
          <p:cNvPr id="48134" name="Text Box 8"/>
          <p:cNvSpPr txBox="1">
            <a:spLocks noChangeArrowheads="1"/>
          </p:cNvSpPr>
          <p:nvPr/>
        </p:nvSpPr>
        <p:spPr bwMode="auto">
          <a:xfrm>
            <a:off x="1690688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35" name="Text Box 11"/>
          <p:cNvSpPr txBox="1">
            <a:spLocks noChangeArrowheads="1"/>
          </p:cNvSpPr>
          <p:nvPr/>
        </p:nvSpPr>
        <p:spPr bwMode="auto">
          <a:xfrm>
            <a:off x="2767013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36" name="Text Box 12"/>
          <p:cNvSpPr txBox="1">
            <a:spLocks noChangeArrowheads="1"/>
          </p:cNvSpPr>
          <p:nvPr/>
        </p:nvSpPr>
        <p:spPr bwMode="auto">
          <a:xfrm>
            <a:off x="3125788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37" name="Text Box 13"/>
          <p:cNvSpPr txBox="1">
            <a:spLocks noChangeArrowheads="1"/>
          </p:cNvSpPr>
          <p:nvPr/>
        </p:nvSpPr>
        <p:spPr bwMode="auto">
          <a:xfrm>
            <a:off x="3484563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38" name="Text Box 14"/>
          <p:cNvSpPr txBox="1">
            <a:spLocks noChangeArrowheads="1"/>
          </p:cNvSpPr>
          <p:nvPr/>
        </p:nvSpPr>
        <p:spPr bwMode="auto">
          <a:xfrm>
            <a:off x="3843338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39" name="Text Box 15"/>
          <p:cNvSpPr txBox="1">
            <a:spLocks noChangeArrowheads="1"/>
          </p:cNvSpPr>
          <p:nvPr/>
        </p:nvSpPr>
        <p:spPr bwMode="auto">
          <a:xfrm>
            <a:off x="4202113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40" name="Text Box 16"/>
          <p:cNvSpPr txBox="1">
            <a:spLocks noChangeArrowheads="1"/>
          </p:cNvSpPr>
          <p:nvPr/>
        </p:nvSpPr>
        <p:spPr bwMode="auto">
          <a:xfrm>
            <a:off x="4560888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41" name="Text Box 17"/>
          <p:cNvSpPr txBox="1">
            <a:spLocks noChangeArrowheads="1"/>
          </p:cNvSpPr>
          <p:nvPr/>
        </p:nvSpPr>
        <p:spPr bwMode="auto">
          <a:xfrm>
            <a:off x="4919663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42" name="Text Box 18"/>
          <p:cNvSpPr txBox="1">
            <a:spLocks noChangeArrowheads="1"/>
          </p:cNvSpPr>
          <p:nvPr/>
        </p:nvSpPr>
        <p:spPr bwMode="auto">
          <a:xfrm>
            <a:off x="5278438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43" name="Text Box 19"/>
          <p:cNvSpPr txBox="1">
            <a:spLocks noChangeArrowheads="1"/>
          </p:cNvSpPr>
          <p:nvPr/>
        </p:nvSpPr>
        <p:spPr bwMode="auto">
          <a:xfrm>
            <a:off x="5637213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44" name="Text Box 20"/>
          <p:cNvSpPr txBox="1">
            <a:spLocks noChangeArrowheads="1"/>
          </p:cNvSpPr>
          <p:nvPr/>
        </p:nvSpPr>
        <p:spPr bwMode="auto">
          <a:xfrm>
            <a:off x="5995988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45" name="Text Box 21"/>
          <p:cNvSpPr txBox="1">
            <a:spLocks noChangeArrowheads="1"/>
          </p:cNvSpPr>
          <p:nvPr/>
        </p:nvSpPr>
        <p:spPr bwMode="auto">
          <a:xfrm>
            <a:off x="6354763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46" name="Text Box 22"/>
          <p:cNvSpPr txBox="1">
            <a:spLocks noChangeArrowheads="1"/>
          </p:cNvSpPr>
          <p:nvPr/>
        </p:nvSpPr>
        <p:spPr bwMode="auto">
          <a:xfrm>
            <a:off x="6713538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47" name="Text Box 23"/>
          <p:cNvSpPr txBox="1">
            <a:spLocks noChangeArrowheads="1"/>
          </p:cNvSpPr>
          <p:nvPr/>
        </p:nvSpPr>
        <p:spPr bwMode="auto">
          <a:xfrm>
            <a:off x="7072313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48148" name="Text Box 24"/>
          <p:cNvSpPr txBox="1">
            <a:spLocks noChangeArrowheads="1"/>
          </p:cNvSpPr>
          <p:nvPr/>
        </p:nvSpPr>
        <p:spPr bwMode="auto">
          <a:xfrm>
            <a:off x="1690688" y="2736850"/>
            <a:ext cx="10874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Arial Black" charset="0"/>
              </a:rPr>
              <a:t>LDR</a:t>
            </a:r>
          </a:p>
        </p:txBody>
      </p:sp>
      <p:sp>
        <p:nvSpPr>
          <p:cNvPr id="48149" name="Text Box 8"/>
          <p:cNvSpPr txBox="1">
            <a:spLocks noChangeArrowheads="1"/>
          </p:cNvSpPr>
          <p:nvPr/>
        </p:nvSpPr>
        <p:spPr bwMode="auto">
          <a:xfrm>
            <a:off x="2055813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  <p:sp>
        <p:nvSpPr>
          <p:cNvPr id="48150" name="Text Box 8"/>
          <p:cNvSpPr txBox="1">
            <a:spLocks noChangeArrowheads="1"/>
          </p:cNvSpPr>
          <p:nvPr/>
        </p:nvSpPr>
        <p:spPr bwMode="auto">
          <a:xfrm>
            <a:off x="2419350" y="3321050"/>
            <a:ext cx="358775" cy="4048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4" descr="JohnvonNeuma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243013"/>
            <a:ext cx="566737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Text Box 5"/>
          <p:cNvSpPr txBox="1">
            <a:spLocks noChangeArrowheads="1"/>
          </p:cNvSpPr>
          <p:nvPr/>
        </p:nvSpPr>
        <p:spPr bwMode="auto">
          <a:xfrm>
            <a:off x="1001713" y="5811838"/>
            <a:ext cx="76438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/>
              <a:t>John von Neumann &amp; EDVAC</a:t>
            </a:r>
          </a:p>
        </p:txBody>
      </p:sp>
      <p:sp>
        <p:nvSpPr>
          <p:cNvPr id="7171" name="TextBox 1"/>
          <p:cNvSpPr txBox="1">
            <a:spLocks noChangeArrowheads="1"/>
          </p:cNvSpPr>
          <p:nvPr/>
        </p:nvSpPr>
        <p:spPr bwMode="auto">
          <a:xfrm>
            <a:off x="2116138" y="6473825"/>
            <a:ext cx="5197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/>
              <a:t>E</a:t>
            </a:r>
            <a:r>
              <a:rPr lang="en-US" sz="1800" i="1"/>
              <a:t>lectronic </a:t>
            </a:r>
            <a:r>
              <a:rPr lang="en-US" sz="1800" b="1" i="1"/>
              <a:t>D</a:t>
            </a:r>
            <a:r>
              <a:rPr lang="en-US" sz="1800" i="1"/>
              <a:t>iscrete </a:t>
            </a:r>
            <a:r>
              <a:rPr lang="en-US" sz="1800" b="1" i="1"/>
              <a:t>V</a:t>
            </a:r>
            <a:r>
              <a:rPr lang="en-US" sz="1800" i="1"/>
              <a:t>ariable </a:t>
            </a:r>
            <a:r>
              <a:rPr lang="en-US" sz="1800" b="1" i="1"/>
              <a:t>A</a:t>
            </a:r>
            <a:r>
              <a:rPr lang="en-US" sz="1800" i="1"/>
              <a:t>utomatic </a:t>
            </a:r>
            <a:r>
              <a:rPr lang="en-US" sz="1800" b="1" i="1"/>
              <a:t>C</a:t>
            </a:r>
            <a:r>
              <a:rPr lang="en-US" sz="1800" i="1"/>
              <a:t>omputer</a:t>
            </a:r>
            <a:endParaRPr lang="en-US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Which is better?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2125"/>
            <a:ext cx="3703638" cy="462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43175"/>
            <a:ext cx="4086225" cy="30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0"/>
            <a:ext cx="904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Treasure Map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808163"/>
            <a:ext cx="6223000" cy="466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2"/>
          <p:cNvSpPr txBox="1">
            <a:spLocks noChangeArrowheads="1"/>
          </p:cNvSpPr>
          <p:nvPr/>
        </p:nvSpPr>
        <p:spPr bwMode="auto">
          <a:xfrm>
            <a:off x="5608638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4475163" y="719138"/>
            <a:ext cx="70326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4908550" y="3625850"/>
            <a:ext cx="1014413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2228" name="Text Box 5"/>
          <p:cNvSpPr txBox="1">
            <a:spLocks noChangeArrowheads="1"/>
          </p:cNvSpPr>
          <p:nvPr/>
        </p:nvSpPr>
        <p:spPr bwMode="auto">
          <a:xfrm>
            <a:off x="971550" y="3062288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7186613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2230" name="Text Box 7"/>
          <p:cNvSpPr txBox="1">
            <a:spLocks noChangeArrowheads="1"/>
          </p:cNvSpPr>
          <p:nvPr/>
        </p:nvSpPr>
        <p:spPr bwMode="auto">
          <a:xfrm>
            <a:off x="1347788" y="6196013"/>
            <a:ext cx="65563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2231" name="Text Box 8"/>
          <p:cNvSpPr txBox="1">
            <a:spLocks noChangeArrowheads="1"/>
          </p:cNvSpPr>
          <p:nvPr/>
        </p:nvSpPr>
        <p:spPr bwMode="auto">
          <a:xfrm>
            <a:off x="4183063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2232" name="Text Box 9"/>
          <p:cNvSpPr txBox="1">
            <a:spLocks noChangeArrowheads="1"/>
          </p:cNvSpPr>
          <p:nvPr/>
        </p:nvSpPr>
        <p:spPr bwMode="auto">
          <a:xfrm>
            <a:off x="2490788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2233" name="Text Box 10"/>
          <p:cNvSpPr txBox="1">
            <a:spLocks noChangeArrowheads="1"/>
          </p:cNvSpPr>
          <p:nvPr/>
        </p:nvSpPr>
        <p:spPr bwMode="auto">
          <a:xfrm>
            <a:off x="6392863" y="6196013"/>
            <a:ext cx="8016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2234" name="Text Box 11"/>
          <p:cNvSpPr txBox="1">
            <a:spLocks noChangeArrowheads="1"/>
          </p:cNvSpPr>
          <p:nvPr/>
        </p:nvSpPr>
        <p:spPr bwMode="auto">
          <a:xfrm>
            <a:off x="7612063" y="6196013"/>
            <a:ext cx="10271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2235" name="Freeform 12"/>
          <p:cNvSpPr>
            <a:spLocks/>
          </p:cNvSpPr>
          <p:nvPr/>
        </p:nvSpPr>
        <p:spPr bwMode="auto">
          <a:xfrm>
            <a:off x="558800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6" name="Line 13"/>
          <p:cNvSpPr>
            <a:spLocks noChangeShapeType="1"/>
          </p:cNvSpPr>
          <p:nvPr/>
        </p:nvSpPr>
        <p:spPr bwMode="auto">
          <a:xfrm>
            <a:off x="2003425" y="6248400"/>
            <a:ext cx="487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7" name="Line 14"/>
          <p:cNvSpPr>
            <a:spLocks noChangeShapeType="1"/>
          </p:cNvSpPr>
          <p:nvPr/>
        </p:nvSpPr>
        <p:spPr bwMode="auto">
          <a:xfrm flipH="1">
            <a:off x="2003425" y="6477000"/>
            <a:ext cx="487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8" name="Line 15"/>
          <p:cNvSpPr>
            <a:spLocks noChangeShapeType="1"/>
          </p:cNvSpPr>
          <p:nvPr/>
        </p:nvSpPr>
        <p:spPr bwMode="auto">
          <a:xfrm>
            <a:off x="3598863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9" name="Line 16"/>
          <p:cNvSpPr>
            <a:spLocks noChangeShapeType="1"/>
          </p:cNvSpPr>
          <p:nvPr/>
        </p:nvSpPr>
        <p:spPr bwMode="auto">
          <a:xfrm flipH="1">
            <a:off x="3598863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0" name="Line 17"/>
          <p:cNvSpPr>
            <a:spLocks noChangeShapeType="1"/>
          </p:cNvSpPr>
          <p:nvPr/>
        </p:nvSpPr>
        <p:spPr bwMode="auto">
          <a:xfrm>
            <a:off x="448786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1" name="Line 18"/>
          <p:cNvSpPr>
            <a:spLocks noChangeShapeType="1"/>
          </p:cNvSpPr>
          <p:nvPr/>
        </p:nvSpPr>
        <p:spPr bwMode="auto">
          <a:xfrm flipV="1">
            <a:off x="6883400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2" name="Text Box 19"/>
          <p:cNvSpPr txBox="1">
            <a:spLocks noChangeArrowheads="1"/>
          </p:cNvSpPr>
          <p:nvPr/>
        </p:nvSpPr>
        <p:spPr bwMode="auto">
          <a:xfrm>
            <a:off x="373063" y="6197600"/>
            <a:ext cx="671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2243" name="Line 20"/>
          <p:cNvSpPr>
            <a:spLocks noChangeShapeType="1"/>
          </p:cNvSpPr>
          <p:nvPr/>
        </p:nvSpPr>
        <p:spPr bwMode="auto">
          <a:xfrm>
            <a:off x="1058863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4" name="Text Box 21"/>
          <p:cNvSpPr txBox="1">
            <a:spLocks noChangeArrowheads="1"/>
          </p:cNvSpPr>
          <p:nvPr/>
        </p:nvSpPr>
        <p:spPr bwMode="auto">
          <a:xfrm>
            <a:off x="2506663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2245" name="AutoShape 22"/>
          <p:cNvSpPr>
            <a:spLocks noChangeArrowheads="1"/>
          </p:cNvSpPr>
          <p:nvPr/>
        </p:nvSpPr>
        <p:spPr bwMode="auto">
          <a:xfrm>
            <a:off x="1744663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2246" name="Line 23"/>
          <p:cNvSpPr>
            <a:spLocks noChangeShapeType="1"/>
          </p:cNvSpPr>
          <p:nvPr/>
        </p:nvSpPr>
        <p:spPr bwMode="auto">
          <a:xfrm>
            <a:off x="1858963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7" name="Line 24"/>
          <p:cNvSpPr>
            <a:spLocks noChangeShapeType="1"/>
          </p:cNvSpPr>
          <p:nvPr/>
        </p:nvSpPr>
        <p:spPr bwMode="auto">
          <a:xfrm flipV="1">
            <a:off x="1858963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8" name="Text Box 25"/>
          <p:cNvSpPr txBox="1">
            <a:spLocks noChangeArrowheads="1"/>
          </p:cNvSpPr>
          <p:nvPr/>
        </p:nvSpPr>
        <p:spPr bwMode="auto">
          <a:xfrm>
            <a:off x="1973263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2249" name="Line 26"/>
          <p:cNvSpPr>
            <a:spLocks noChangeShapeType="1"/>
          </p:cNvSpPr>
          <p:nvPr/>
        </p:nvSpPr>
        <p:spPr bwMode="auto">
          <a:xfrm>
            <a:off x="1933575" y="5708650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0" name="Line 27"/>
          <p:cNvSpPr>
            <a:spLocks noChangeShapeType="1"/>
          </p:cNvSpPr>
          <p:nvPr/>
        </p:nvSpPr>
        <p:spPr bwMode="auto">
          <a:xfrm>
            <a:off x="1476375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1" name="Line 28"/>
          <p:cNvSpPr>
            <a:spLocks noChangeShapeType="1"/>
          </p:cNvSpPr>
          <p:nvPr/>
        </p:nvSpPr>
        <p:spPr bwMode="auto">
          <a:xfrm flipV="1">
            <a:off x="1782763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2" name="Line 29"/>
          <p:cNvSpPr>
            <a:spLocks noChangeShapeType="1"/>
          </p:cNvSpPr>
          <p:nvPr/>
        </p:nvSpPr>
        <p:spPr bwMode="auto">
          <a:xfrm flipV="1">
            <a:off x="1400175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3" name="Text Box 30"/>
          <p:cNvSpPr txBox="1">
            <a:spLocks noChangeArrowheads="1"/>
          </p:cNvSpPr>
          <p:nvPr/>
        </p:nvSpPr>
        <p:spPr bwMode="auto">
          <a:xfrm>
            <a:off x="1139825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254" name="Text Box 31"/>
          <p:cNvSpPr txBox="1">
            <a:spLocks noChangeArrowheads="1"/>
          </p:cNvSpPr>
          <p:nvPr/>
        </p:nvSpPr>
        <p:spPr bwMode="auto">
          <a:xfrm>
            <a:off x="1858963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255" name="AutoShape 32"/>
          <p:cNvSpPr>
            <a:spLocks noChangeArrowheads="1"/>
          </p:cNvSpPr>
          <p:nvPr/>
        </p:nvSpPr>
        <p:spPr bwMode="auto">
          <a:xfrm>
            <a:off x="4719638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2256" name="Text Box 33"/>
          <p:cNvSpPr txBox="1">
            <a:spLocks noChangeArrowheads="1"/>
          </p:cNvSpPr>
          <p:nvPr/>
        </p:nvSpPr>
        <p:spPr bwMode="auto">
          <a:xfrm>
            <a:off x="4948238" y="358775"/>
            <a:ext cx="6905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2257" name="Line 34"/>
          <p:cNvSpPr>
            <a:spLocks noChangeShapeType="1"/>
          </p:cNvSpPr>
          <p:nvPr/>
        </p:nvSpPr>
        <p:spPr bwMode="auto">
          <a:xfrm>
            <a:off x="4908550" y="511175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8" name="Line 35"/>
          <p:cNvSpPr>
            <a:spLocks noChangeShapeType="1"/>
          </p:cNvSpPr>
          <p:nvPr/>
        </p:nvSpPr>
        <p:spPr bwMode="auto">
          <a:xfrm>
            <a:off x="3021013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259" name="Group 36"/>
          <p:cNvGrpSpPr>
            <a:grpSpLocks/>
          </p:cNvGrpSpPr>
          <p:nvPr/>
        </p:nvGrpSpPr>
        <p:grpSpPr bwMode="auto">
          <a:xfrm>
            <a:off x="6883400" y="4232275"/>
            <a:ext cx="1508125" cy="495300"/>
            <a:chOff x="4197" y="1433"/>
            <a:chExt cx="950" cy="312"/>
          </a:xfrm>
        </p:grpSpPr>
        <p:grpSp>
          <p:nvGrpSpPr>
            <p:cNvPr id="52472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2474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5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6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7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8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9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0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473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2260" name="AutoShape 46"/>
          <p:cNvSpPr>
            <a:spLocks noChangeArrowheads="1"/>
          </p:cNvSpPr>
          <p:nvPr/>
        </p:nvSpPr>
        <p:spPr bwMode="auto">
          <a:xfrm>
            <a:off x="6437313" y="3630613"/>
            <a:ext cx="1300162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52261" name="Text Box 47"/>
          <p:cNvSpPr txBox="1">
            <a:spLocks noChangeArrowheads="1"/>
          </p:cNvSpPr>
          <p:nvPr/>
        </p:nvSpPr>
        <p:spPr bwMode="auto">
          <a:xfrm>
            <a:off x="6791325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2262" name="Text Box 48"/>
          <p:cNvSpPr txBox="1">
            <a:spLocks noChangeArrowheads="1"/>
          </p:cNvSpPr>
          <p:nvPr/>
        </p:nvSpPr>
        <p:spPr bwMode="auto">
          <a:xfrm rot="10800000">
            <a:off x="3683000" y="3198813"/>
            <a:ext cx="804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2263" name="Group 49"/>
          <p:cNvGrpSpPr>
            <a:grpSpLocks/>
          </p:cNvGrpSpPr>
          <p:nvPr/>
        </p:nvGrpSpPr>
        <p:grpSpPr bwMode="auto">
          <a:xfrm>
            <a:off x="1258888" y="704850"/>
            <a:ext cx="1487487" cy="409575"/>
            <a:chOff x="503" y="417"/>
            <a:chExt cx="1405" cy="343"/>
          </a:xfrm>
        </p:grpSpPr>
        <p:sp>
          <p:nvSpPr>
            <p:cNvPr id="52470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71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2264" name="Group 52"/>
          <p:cNvGrpSpPr>
            <a:grpSpLocks/>
          </p:cNvGrpSpPr>
          <p:nvPr/>
        </p:nvGrpSpPr>
        <p:grpSpPr bwMode="auto">
          <a:xfrm>
            <a:off x="1755775" y="2492375"/>
            <a:ext cx="1487488" cy="411163"/>
            <a:chOff x="503" y="417"/>
            <a:chExt cx="1405" cy="343"/>
          </a:xfrm>
        </p:grpSpPr>
        <p:sp>
          <p:nvSpPr>
            <p:cNvPr id="52468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69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2265" name="Group 55"/>
          <p:cNvGrpSpPr>
            <a:grpSpLocks/>
          </p:cNvGrpSpPr>
          <p:nvPr/>
        </p:nvGrpSpPr>
        <p:grpSpPr bwMode="auto">
          <a:xfrm>
            <a:off x="3395663" y="2493963"/>
            <a:ext cx="1487487" cy="409575"/>
            <a:chOff x="503" y="417"/>
            <a:chExt cx="1405" cy="343"/>
          </a:xfrm>
        </p:grpSpPr>
        <p:sp>
          <p:nvSpPr>
            <p:cNvPr id="52466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67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2266" name="Group 58"/>
          <p:cNvGrpSpPr>
            <a:grpSpLocks/>
          </p:cNvGrpSpPr>
          <p:nvPr/>
        </p:nvGrpSpPr>
        <p:grpSpPr bwMode="auto">
          <a:xfrm>
            <a:off x="3994150" y="1244600"/>
            <a:ext cx="1487488" cy="409575"/>
            <a:chOff x="503" y="417"/>
            <a:chExt cx="1405" cy="343"/>
          </a:xfrm>
        </p:grpSpPr>
        <p:sp>
          <p:nvSpPr>
            <p:cNvPr id="52464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65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2267" name="Group 61"/>
          <p:cNvGrpSpPr>
            <a:grpSpLocks/>
          </p:cNvGrpSpPr>
          <p:nvPr/>
        </p:nvGrpSpPr>
        <p:grpSpPr bwMode="auto">
          <a:xfrm rot="10800000">
            <a:off x="2678113" y="1936750"/>
            <a:ext cx="1508125" cy="420688"/>
            <a:chOff x="4197" y="1433"/>
            <a:chExt cx="950" cy="342"/>
          </a:xfrm>
        </p:grpSpPr>
        <p:grpSp>
          <p:nvGrpSpPr>
            <p:cNvPr id="52455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2457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8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9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0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1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2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3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456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</p:grpSp>
      <p:sp>
        <p:nvSpPr>
          <p:cNvPr id="52268" name="Text Box 71"/>
          <p:cNvSpPr txBox="1">
            <a:spLocks noChangeArrowheads="1"/>
          </p:cNvSpPr>
          <p:nvPr/>
        </p:nvSpPr>
        <p:spPr bwMode="auto">
          <a:xfrm>
            <a:off x="969963" y="3521075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2269" name="Text Box 72"/>
          <p:cNvSpPr txBox="1">
            <a:spLocks noChangeArrowheads="1"/>
          </p:cNvSpPr>
          <p:nvPr/>
        </p:nvSpPr>
        <p:spPr bwMode="auto">
          <a:xfrm>
            <a:off x="965200" y="3981450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2270" name="Text Box 73"/>
          <p:cNvSpPr txBox="1">
            <a:spLocks noChangeArrowheads="1"/>
          </p:cNvSpPr>
          <p:nvPr/>
        </p:nvSpPr>
        <p:spPr bwMode="auto">
          <a:xfrm>
            <a:off x="522288" y="1701800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2271" name="Group 74"/>
          <p:cNvGrpSpPr>
            <a:grpSpLocks/>
          </p:cNvGrpSpPr>
          <p:nvPr/>
        </p:nvGrpSpPr>
        <p:grpSpPr bwMode="auto">
          <a:xfrm>
            <a:off x="3375025" y="4105275"/>
            <a:ext cx="871538" cy="314325"/>
            <a:chOff x="1987" y="2586"/>
            <a:chExt cx="549" cy="198"/>
          </a:xfrm>
        </p:grpSpPr>
        <p:sp>
          <p:nvSpPr>
            <p:cNvPr id="52452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2453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2454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2272" name="Text Box 78"/>
          <p:cNvSpPr txBox="1">
            <a:spLocks noChangeArrowheads="1"/>
          </p:cNvSpPr>
          <p:nvPr/>
        </p:nvSpPr>
        <p:spPr bwMode="auto">
          <a:xfrm>
            <a:off x="3446463" y="4587875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2273" name="Text Box 79"/>
          <p:cNvSpPr txBox="1">
            <a:spLocks noChangeArrowheads="1"/>
          </p:cNvSpPr>
          <p:nvPr/>
        </p:nvSpPr>
        <p:spPr bwMode="auto">
          <a:xfrm>
            <a:off x="3119438" y="3354388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2274" name="Text Box 80"/>
          <p:cNvSpPr txBox="1">
            <a:spLocks noChangeArrowheads="1"/>
          </p:cNvSpPr>
          <p:nvPr/>
        </p:nvSpPr>
        <p:spPr bwMode="auto">
          <a:xfrm>
            <a:off x="3495675" y="498157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275" name="Line 81"/>
          <p:cNvSpPr>
            <a:spLocks noChangeShapeType="1"/>
          </p:cNvSpPr>
          <p:nvPr/>
        </p:nvSpPr>
        <p:spPr bwMode="auto">
          <a:xfrm>
            <a:off x="3819525" y="4902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76" name="Line 82"/>
          <p:cNvSpPr>
            <a:spLocks noChangeShapeType="1"/>
          </p:cNvSpPr>
          <p:nvPr/>
        </p:nvSpPr>
        <p:spPr bwMode="auto">
          <a:xfrm flipV="1">
            <a:off x="3740150" y="50260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77" name="Line 83"/>
          <p:cNvSpPr>
            <a:spLocks noChangeShapeType="1"/>
          </p:cNvSpPr>
          <p:nvPr/>
        </p:nvSpPr>
        <p:spPr bwMode="auto">
          <a:xfrm flipV="1">
            <a:off x="3819525" y="4419600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78" name="AutoShape 84"/>
          <p:cNvSpPr>
            <a:spLocks noChangeArrowheads="1"/>
          </p:cNvSpPr>
          <p:nvPr/>
        </p:nvSpPr>
        <p:spPr bwMode="auto">
          <a:xfrm>
            <a:off x="1914525" y="344488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2279" name="Text Box 85"/>
          <p:cNvSpPr txBox="1">
            <a:spLocks noChangeArrowheads="1"/>
          </p:cNvSpPr>
          <p:nvPr/>
        </p:nvSpPr>
        <p:spPr bwMode="auto">
          <a:xfrm>
            <a:off x="2143125" y="344488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2280" name="Line 86"/>
          <p:cNvSpPr>
            <a:spLocks noChangeShapeType="1"/>
          </p:cNvSpPr>
          <p:nvPr/>
        </p:nvSpPr>
        <p:spPr bwMode="auto">
          <a:xfrm>
            <a:off x="2103438" y="496888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81" name="Text Box 87"/>
          <p:cNvSpPr txBox="1">
            <a:spLocks noChangeArrowheads="1"/>
          </p:cNvSpPr>
          <p:nvPr/>
        </p:nvSpPr>
        <p:spPr bwMode="auto">
          <a:xfrm>
            <a:off x="2049463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2282" name="Group 88"/>
          <p:cNvGrpSpPr>
            <a:grpSpLocks/>
          </p:cNvGrpSpPr>
          <p:nvPr/>
        </p:nvGrpSpPr>
        <p:grpSpPr bwMode="auto">
          <a:xfrm>
            <a:off x="2001838" y="4962525"/>
            <a:ext cx="412750" cy="244475"/>
            <a:chOff x="1104" y="3108"/>
            <a:chExt cx="260" cy="154"/>
          </a:xfrm>
        </p:grpSpPr>
        <p:sp>
          <p:nvSpPr>
            <p:cNvPr id="52450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51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2283" name="Line 91"/>
          <p:cNvSpPr>
            <a:spLocks noChangeShapeType="1"/>
          </p:cNvSpPr>
          <p:nvPr/>
        </p:nvSpPr>
        <p:spPr bwMode="auto">
          <a:xfrm flipV="1">
            <a:off x="2338388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84" name="Line 92"/>
          <p:cNvSpPr>
            <a:spLocks noChangeShapeType="1"/>
          </p:cNvSpPr>
          <p:nvPr/>
        </p:nvSpPr>
        <p:spPr bwMode="auto">
          <a:xfrm>
            <a:off x="7194550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85" name="Line 93"/>
          <p:cNvSpPr>
            <a:spLocks noChangeShapeType="1"/>
          </p:cNvSpPr>
          <p:nvPr/>
        </p:nvSpPr>
        <p:spPr bwMode="auto">
          <a:xfrm flipV="1">
            <a:off x="8024813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86" name="Line 94"/>
          <p:cNvSpPr>
            <a:spLocks noChangeShapeType="1"/>
          </p:cNvSpPr>
          <p:nvPr/>
        </p:nvSpPr>
        <p:spPr bwMode="auto">
          <a:xfrm>
            <a:off x="7537450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87" name="Line 95"/>
          <p:cNvSpPr>
            <a:spLocks noChangeShapeType="1"/>
          </p:cNvSpPr>
          <p:nvPr/>
        </p:nvSpPr>
        <p:spPr bwMode="auto">
          <a:xfrm flipV="1">
            <a:off x="3852863" y="2359025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88" name="Line 96"/>
          <p:cNvSpPr>
            <a:spLocks noChangeShapeType="1"/>
          </p:cNvSpPr>
          <p:nvPr/>
        </p:nvSpPr>
        <p:spPr bwMode="auto">
          <a:xfrm flipV="1">
            <a:off x="2882900" y="2357438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89" name="Line 97"/>
          <p:cNvSpPr>
            <a:spLocks noChangeShapeType="1"/>
          </p:cNvSpPr>
          <p:nvPr/>
        </p:nvSpPr>
        <p:spPr bwMode="auto">
          <a:xfrm>
            <a:off x="5922963" y="3760788"/>
            <a:ext cx="544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90" name="Line 98"/>
          <p:cNvSpPr>
            <a:spLocks noChangeShapeType="1"/>
          </p:cNvSpPr>
          <p:nvPr/>
        </p:nvSpPr>
        <p:spPr bwMode="auto">
          <a:xfrm>
            <a:off x="5922963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91" name="Line 99"/>
          <p:cNvSpPr>
            <a:spLocks noChangeShapeType="1"/>
          </p:cNvSpPr>
          <p:nvPr/>
        </p:nvSpPr>
        <p:spPr bwMode="auto">
          <a:xfrm flipH="1" flipV="1">
            <a:off x="6792913" y="5367338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92" name="Line 100"/>
          <p:cNvSpPr>
            <a:spLocks noChangeShapeType="1"/>
          </p:cNvSpPr>
          <p:nvPr/>
        </p:nvSpPr>
        <p:spPr bwMode="auto">
          <a:xfrm>
            <a:off x="81264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93" name="Text Box 101"/>
          <p:cNvSpPr txBox="1">
            <a:spLocks noChangeArrowheads="1"/>
          </p:cNvSpPr>
          <p:nvPr/>
        </p:nvSpPr>
        <p:spPr bwMode="auto">
          <a:xfrm>
            <a:off x="4933950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2294" name="Line 102"/>
          <p:cNvSpPr>
            <a:spLocks noChangeShapeType="1"/>
          </p:cNvSpPr>
          <p:nvPr/>
        </p:nvSpPr>
        <p:spPr bwMode="auto">
          <a:xfrm flipH="1">
            <a:off x="4827588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295" name="Group 103"/>
          <p:cNvGrpSpPr>
            <a:grpSpLocks/>
          </p:cNvGrpSpPr>
          <p:nvPr/>
        </p:nvGrpSpPr>
        <p:grpSpPr bwMode="auto">
          <a:xfrm>
            <a:off x="4151313" y="5616575"/>
            <a:ext cx="412750" cy="244475"/>
            <a:chOff x="1104" y="3108"/>
            <a:chExt cx="260" cy="154"/>
          </a:xfrm>
        </p:grpSpPr>
        <p:sp>
          <p:nvSpPr>
            <p:cNvPr id="52448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49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2296" name="AutoShape 106"/>
          <p:cNvSpPr>
            <a:spLocks noChangeArrowheads="1"/>
          </p:cNvSpPr>
          <p:nvPr/>
        </p:nvSpPr>
        <p:spPr bwMode="auto">
          <a:xfrm flipV="1">
            <a:off x="7521575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2297" name="Text Box 107"/>
          <p:cNvSpPr txBox="1">
            <a:spLocks noChangeArrowheads="1"/>
          </p:cNvSpPr>
          <p:nvPr/>
        </p:nvSpPr>
        <p:spPr bwMode="auto">
          <a:xfrm>
            <a:off x="6372225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2298" name="Line 108"/>
          <p:cNvSpPr>
            <a:spLocks noChangeShapeType="1"/>
          </p:cNvSpPr>
          <p:nvPr/>
        </p:nvSpPr>
        <p:spPr bwMode="auto">
          <a:xfrm>
            <a:off x="7635875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99" name="Line 109"/>
          <p:cNvSpPr>
            <a:spLocks noChangeShapeType="1"/>
          </p:cNvSpPr>
          <p:nvPr/>
        </p:nvSpPr>
        <p:spPr bwMode="auto">
          <a:xfrm>
            <a:off x="7635875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0" name="Line 110"/>
          <p:cNvSpPr>
            <a:spLocks noChangeShapeType="1"/>
          </p:cNvSpPr>
          <p:nvPr/>
        </p:nvSpPr>
        <p:spPr bwMode="auto">
          <a:xfrm>
            <a:off x="3711575" y="3492500"/>
            <a:ext cx="3081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1" name="Line 111"/>
          <p:cNvSpPr>
            <a:spLocks noChangeShapeType="1"/>
          </p:cNvSpPr>
          <p:nvPr/>
        </p:nvSpPr>
        <p:spPr bwMode="auto">
          <a:xfrm>
            <a:off x="6792913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2" name="Line 112"/>
          <p:cNvSpPr>
            <a:spLocks noChangeShapeType="1"/>
          </p:cNvSpPr>
          <p:nvPr/>
        </p:nvSpPr>
        <p:spPr bwMode="auto">
          <a:xfrm flipH="1" flipV="1">
            <a:off x="1941513" y="2905125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3" name="Line 113"/>
          <p:cNvSpPr>
            <a:spLocks noChangeShapeType="1"/>
          </p:cNvSpPr>
          <p:nvPr/>
        </p:nvSpPr>
        <p:spPr bwMode="auto">
          <a:xfrm flipH="1" flipV="1">
            <a:off x="2305050" y="2906713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4" name="Line 114"/>
          <p:cNvSpPr>
            <a:spLocks noChangeShapeType="1"/>
          </p:cNvSpPr>
          <p:nvPr/>
        </p:nvSpPr>
        <p:spPr bwMode="auto">
          <a:xfrm flipH="1" flipV="1">
            <a:off x="2668588" y="2905125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5" name="Line 115"/>
          <p:cNvSpPr>
            <a:spLocks noChangeShapeType="1"/>
          </p:cNvSpPr>
          <p:nvPr/>
        </p:nvSpPr>
        <p:spPr bwMode="auto">
          <a:xfrm flipH="1" flipV="1">
            <a:off x="3032125" y="2905125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6" name="Line 116"/>
          <p:cNvSpPr>
            <a:spLocks noChangeShapeType="1"/>
          </p:cNvSpPr>
          <p:nvPr/>
        </p:nvSpPr>
        <p:spPr bwMode="auto">
          <a:xfrm>
            <a:off x="1563688" y="321151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7" name="Line 117"/>
          <p:cNvSpPr>
            <a:spLocks noChangeShapeType="1"/>
          </p:cNvSpPr>
          <p:nvPr/>
        </p:nvSpPr>
        <p:spPr bwMode="auto">
          <a:xfrm>
            <a:off x="1562100" y="3657600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8" name="Line 118"/>
          <p:cNvSpPr>
            <a:spLocks noChangeShapeType="1"/>
          </p:cNvSpPr>
          <p:nvPr/>
        </p:nvSpPr>
        <p:spPr bwMode="auto">
          <a:xfrm>
            <a:off x="1562100" y="4124325"/>
            <a:ext cx="110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09" name="Line 119"/>
          <p:cNvSpPr>
            <a:spLocks noChangeShapeType="1"/>
          </p:cNvSpPr>
          <p:nvPr/>
        </p:nvSpPr>
        <p:spPr bwMode="auto">
          <a:xfrm>
            <a:off x="811213" y="1985963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10" name="Line 120"/>
          <p:cNvSpPr>
            <a:spLocks noChangeShapeType="1"/>
          </p:cNvSpPr>
          <p:nvPr/>
        </p:nvSpPr>
        <p:spPr bwMode="auto">
          <a:xfrm>
            <a:off x="811213" y="4419600"/>
            <a:ext cx="19923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11" name="Line 121"/>
          <p:cNvSpPr>
            <a:spLocks noChangeShapeType="1"/>
          </p:cNvSpPr>
          <p:nvPr/>
        </p:nvSpPr>
        <p:spPr bwMode="auto">
          <a:xfrm>
            <a:off x="2803525" y="3492500"/>
            <a:ext cx="315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12" name="Line 122"/>
          <p:cNvSpPr>
            <a:spLocks noChangeShapeType="1"/>
          </p:cNvSpPr>
          <p:nvPr/>
        </p:nvSpPr>
        <p:spPr bwMode="auto">
          <a:xfrm>
            <a:off x="2803525" y="3492500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13" name="Line 123"/>
          <p:cNvSpPr>
            <a:spLocks noChangeShapeType="1"/>
          </p:cNvSpPr>
          <p:nvPr/>
        </p:nvSpPr>
        <p:spPr bwMode="auto">
          <a:xfrm>
            <a:off x="2338388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14" name="Line 124"/>
          <p:cNvSpPr>
            <a:spLocks noChangeShapeType="1"/>
          </p:cNvSpPr>
          <p:nvPr/>
        </p:nvSpPr>
        <p:spPr bwMode="auto">
          <a:xfrm>
            <a:off x="2803525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15" name="Line 125"/>
          <p:cNvSpPr>
            <a:spLocks noChangeShapeType="1"/>
          </p:cNvSpPr>
          <p:nvPr/>
        </p:nvSpPr>
        <p:spPr bwMode="auto">
          <a:xfrm flipV="1">
            <a:off x="3816350" y="3979863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16" name="Line 126"/>
          <p:cNvSpPr>
            <a:spLocks noChangeShapeType="1"/>
          </p:cNvSpPr>
          <p:nvPr/>
        </p:nvSpPr>
        <p:spPr bwMode="auto">
          <a:xfrm>
            <a:off x="3819525" y="3981450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17" name="Text Box 127"/>
          <p:cNvSpPr txBox="1">
            <a:spLocks noChangeArrowheads="1"/>
          </p:cNvSpPr>
          <p:nvPr/>
        </p:nvSpPr>
        <p:spPr bwMode="auto">
          <a:xfrm>
            <a:off x="4475163" y="4462463"/>
            <a:ext cx="2936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2318" name="Line 128"/>
          <p:cNvSpPr>
            <a:spLocks noChangeShapeType="1"/>
          </p:cNvSpPr>
          <p:nvPr/>
        </p:nvSpPr>
        <p:spPr bwMode="auto">
          <a:xfrm flipH="1">
            <a:off x="4683125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19" name="Line 129"/>
          <p:cNvSpPr>
            <a:spLocks noChangeShapeType="1"/>
          </p:cNvSpPr>
          <p:nvPr/>
        </p:nvSpPr>
        <p:spPr bwMode="auto">
          <a:xfrm>
            <a:off x="811213" y="3200400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20" name="Line 130"/>
          <p:cNvSpPr>
            <a:spLocks noChangeShapeType="1"/>
          </p:cNvSpPr>
          <p:nvPr/>
        </p:nvSpPr>
        <p:spPr bwMode="auto">
          <a:xfrm>
            <a:off x="811213" y="3657600"/>
            <a:ext cx="160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21" name="Line 131"/>
          <p:cNvSpPr>
            <a:spLocks noChangeShapeType="1"/>
          </p:cNvSpPr>
          <p:nvPr/>
        </p:nvSpPr>
        <p:spPr bwMode="auto">
          <a:xfrm>
            <a:off x="811213" y="4124325"/>
            <a:ext cx="153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22" name="Text Box 132"/>
          <p:cNvSpPr txBox="1">
            <a:spLocks noChangeArrowheads="1"/>
          </p:cNvSpPr>
          <p:nvPr/>
        </p:nvSpPr>
        <p:spPr bwMode="auto">
          <a:xfrm>
            <a:off x="323850" y="3062288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2323" name="Text Box 133"/>
          <p:cNvSpPr txBox="1">
            <a:spLocks noChangeArrowheads="1"/>
          </p:cNvSpPr>
          <p:nvPr/>
        </p:nvSpPr>
        <p:spPr bwMode="auto">
          <a:xfrm>
            <a:off x="396875" y="3519488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2324" name="Text Box 134"/>
          <p:cNvSpPr txBox="1">
            <a:spLocks noChangeArrowheads="1"/>
          </p:cNvSpPr>
          <p:nvPr/>
        </p:nvSpPr>
        <p:spPr bwMode="auto">
          <a:xfrm>
            <a:off x="398463" y="398780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2325" name="Text Box 135"/>
          <p:cNvSpPr txBox="1">
            <a:spLocks noChangeArrowheads="1"/>
          </p:cNvSpPr>
          <p:nvPr/>
        </p:nvSpPr>
        <p:spPr bwMode="auto">
          <a:xfrm>
            <a:off x="2754313" y="346392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2326" name="Text Box 136"/>
          <p:cNvSpPr txBox="1">
            <a:spLocks noChangeArrowheads="1"/>
          </p:cNvSpPr>
          <p:nvPr/>
        </p:nvSpPr>
        <p:spPr bwMode="auto">
          <a:xfrm>
            <a:off x="2905125" y="31750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2327" name="Group 137"/>
          <p:cNvGrpSpPr>
            <a:grpSpLocks/>
          </p:cNvGrpSpPr>
          <p:nvPr/>
        </p:nvGrpSpPr>
        <p:grpSpPr bwMode="auto">
          <a:xfrm>
            <a:off x="1604963" y="2947988"/>
            <a:ext cx="412750" cy="244475"/>
            <a:chOff x="1104" y="3108"/>
            <a:chExt cx="260" cy="154"/>
          </a:xfrm>
        </p:grpSpPr>
        <p:sp>
          <p:nvSpPr>
            <p:cNvPr id="52446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47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2328" name="Group 140"/>
          <p:cNvGrpSpPr>
            <a:grpSpLocks/>
          </p:cNvGrpSpPr>
          <p:nvPr/>
        </p:nvGrpSpPr>
        <p:grpSpPr bwMode="auto">
          <a:xfrm>
            <a:off x="1965325" y="2947988"/>
            <a:ext cx="412750" cy="244475"/>
            <a:chOff x="1104" y="3108"/>
            <a:chExt cx="260" cy="154"/>
          </a:xfrm>
        </p:grpSpPr>
        <p:sp>
          <p:nvSpPr>
            <p:cNvPr id="52444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45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2329" name="Group 143"/>
          <p:cNvGrpSpPr>
            <a:grpSpLocks/>
          </p:cNvGrpSpPr>
          <p:nvPr/>
        </p:nvGrpSpPr>
        <p:grpSpPr bwMode="auto">
          <a:xfrm>
            <a:off x="2327275" y="2947988"/>
            <a:ext cx="412750" cy="244475"/>
            <a:chOff x="1104" y="3108"/>
            <a:chExt cx="260" cy="154"/>
          </a:xfrm>
        </p:grpSpPr>
        <p:sp>
          <p:nvSpPr>
            <p:cNvPr id="52442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43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2330" name="Group 146"/>
          <p:cNvGrpSpPr>
            <a:grpSpLocks/>
          </p:cNvGrpSpPr>
          <p:nvPr/>
        </p:nvGrpSpPr>
        <p:grpSpPr bwMode="auto">
          <a:xfrm>
            <a:off x="2698750" y="2946400"/>
            <a:ext cx="412750" cy="244475"/>
            <a:chOff x="1104" y="3108"/>
            <a:chExt cx="260" cy="154"/>
          </a:xfrm>
        </p:grpSpPr>
        <p:sp>
          <p:nvSpPr>
            <p:cNvPr id="52440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41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2331" name="Text Box 149"/>
          <p:cNvSpPr txBox="1">
            <a:spLocks noChangeArrowheads="1"/>
          </p:cNvSpPr>
          <p:nvPr/>
        </p:nvSpPr>
        <p:spPr bwMode="auto">
          <a:xfrm>
            <a:off x="4343400" y="4129088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LD.CC</a:t>
            </a:r>
          </a:p>
        </p:txBody>
      </p:sp>
      <p:sp>
        <p:nvSpPr>
          <p:cNvPr id="52332" name="Line 150"/>
          <p:cNvSpPr>
            <a:spLocks noChangeShapeType="1"/>
          </p:cNvSpPr>
          <p:nvPr/>
        </p:nvSpPr>
        <p:spPr bwMode="auto">
          <a:xfrm flipH="1">
            <a:off x="4246563" y="4251325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33" name="Line 151"/>
          <p:cNvSpPr>
            <a:spLocks noChangeShapeType="1"/>
          </p:cNvSpPr>
          <p:nvPr/>
        </p:nvSpPr>
        <p:spPr bwMode="auto">
          <a:xfrm>
            <a:off x="5922963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34" name="Line 152"/>
          <p:cNvSpPr>
            <a:spLocks noChangeShapeType="1"/>
          </p:cNvSpPr>
          <p:nvPr/>
        </p:nvSpPr>
        <p:spPr bwMode="auto">
          <a:xfrm>
            <a:off x="5922963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35" name="Line 153"/>
          <p:cNvSpPr>
            <a:spLocks noChangeShapeType="1"/>
          </p:cNvSpPr>
          <p:nvPr/>
        </p:nvSpPr>
        <p:spPr bwMode="auto">
          <a:xfrm flipV="1">
            <a:off x="4827588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36" name="Line 154"/>
          <p:cNvSpPr>
            <a:spLocks noChangeShapeType="1"/>
          </p:cNvSpPr>
          <p:nvPr/>
        </p:nvSpPr>
        <p:spPr bwMode="auto">
          <a:xfrm flipV="1">
            <a:off x="4827588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37" name="Line 155"/>
          <p:cNvSpPr>
            <a:spLocks noChangeShapeType="1"/>
          </p:cNvSpPr>
          <p:nvPr/>
        </p:nvSpPr>
        <p:spPr bwMode="auto">
          <a:xfrm flipV="1">
            <a:off x="4833938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38" name="Line 156"/>
          <p:cNvSpPr>
            <a:spLocks noChangeShapeType="1"/>
          </p:cNvSpPr>
          <p:nvPr/>
        </p:nvSpPr>
        <p:spPr bwMode="auto">
          <a:xfrm>
            <a:off x="4827588" y="655638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39" name="Line 157"/>
          <p:cNvSpPr>
            <a:spLocks noChangeShapeType="1"/>
          </p:cNvSpPr>
          <p:nvPr/>
        </p:nvSpPr>
        <p:spPr bwMode="auto">
          <a:xfrm>
            <a:off x="5824538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0" name="Line 158"/>
          <p:cNvSpPr>
            <a:spLocks noChangeShapeType="1"/>
          </p:cNvSpPr>
          <p:nvPr/>
        </p:nvSpPr>
        <p:spPr bwMode="auto">
          <a:xfrm flipV="1">
            <a:off x="4564063" y="2906713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1" name="Line 159"/>
          <p:cNvSpPr>
            <a:spLocks noChangeShapeType="1"/>
          </p:cNvSpPr>
          <p:nvPr/>
        </p:nvSpPr>
        <p:spPr bwMode="auto">
          <a:xfrm>
            <a:off x="4564063" y="3152775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2" name="Line 160"/>
          <p:cNvSpPr>
            <a:spLocks noChangeShapeType="1"/>
          </p:cNvSpPr>
          <p:nvPr/>
        </p:nvSpPr>
        <p:spPr bwMode="auto">
          <a:xfrm>
            <a:off x="6256338" y="655638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3" name="Line 161"/>
          <p:cNvSpPr>
            <a:spLocks noChangeShapeType="1"/>
          </p:cNvSpPr>
          <p:nvPr/>
        </p:nvSpPr>
        <p:spPr bwMode="auto">
          <a:xfrm>
            <a:off x="3376613" y="228600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4" name="Line 162"/>
          <p:cNvSpPr>
            <a:spLocks noChangeShapeType="1"/>
          </p:cNvSpPr>
          <p:nvPr/>
        </p:nvSpPr>
        <p:spPr bwMode="auto">
          <a:xfrm flipV="1">
            <a:off x="4192588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5" name="Line 163"/>
          <p:cNvSpPr>
            <a:spLocks noChangeShapeType="1"/>
          </p:cNvSpPr>
          <p:nvPr/>
        </p:nvSpPr>
        <p:spPr bwMode="auto">
          <a:xfrm>
            <a:off x="3376613" y="1820863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6" name="Line 164"/>
          <p:cNvSpPr>
            <a:spLocks noChangeShapeType="1"/>
          </p:cNvSpPr>
          <p:nvPr/>
        </p:nvSpPr>
        <p:spPr bwMode="auto">
          <a:xfrm flipV="1">
            <a:off x="3446463" y="189865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7" name="Line 165"/>
          <p:cNvSpPr>
            <a:spLocks noChangeShapeType="1"/>
          </p:cNvSpPr>
          <p:nvPr/>
        </p:nvSpPr>
        <p:spPr bwMode="auto">
          <a:xfrm>
            <a:off x="3446463" y="1898650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8" name="Line 166"/>
          <p:cNvSpPr>
            <a:spLocks noChangeShapeType="1"/>
          </p:cNvSpPr>
          <p:nvPr/>
        </p:nvSpPr>
        <p:spPr bwMode="auto">
          <a:xfrm flipV="1">
            <a:off x="4729163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9" name="Line 167"/>
          <p:cNvSpPr>
            <a:spLocks noChangeShapeType="1"/>
          </p:cNvSpPr>
          <p:nvPr/>
        </p:nvSpPr>
        <p:spPr bwMode="auto">
          <a:xfrm flipV="1">
            <a:off x="5265738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0" name="Line 168"/>
          <p:cNvSpPr>
            <a:spLocks noChangeShapeType="1"/>
          </p:cNvSpPr>
          <p:nvPr/>
        </p:nvSpPr>
        <p:spPr bwMode="auto">
          <a:xfrm flipV="1">
            <a:off x="5265738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1" name="Line 169"/>
          <p:cNvSpPr>
            <a:spLocks noChangeShapeType="1"/>
          </p:cNvSpPr>
          <p:nvPr/>
        </p:nvSpPr>
        <p:spPr bwMode="auto">
          <a:xfrm flipV="1">
            <a:off x="5824538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2" name="Line 170"/>
          <p:cNvSpPr>
            <a:spLocks noChangeShapeType="1"/>
          </p:cNvSpPr>
          <p:nvPr/>
        </p:nvSpPr>
        <p:spPr bwMode="auto">
          <a:xfrm flipV="1">
            <a:off x="2027238" y="22860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3" name="Line 171"/>
          <p:cNvSpPr>
            <a:spLocks noChangeShapeType="1"/>
          </p:cNvSpPr>
          <p:nvPr/>
        </p:nvSpPr>
        <p:spPr bwMode="auto">
          <a:xfrm flipV="1">
            <a:off x="2027238" y="573088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4" name="Line 172"/>
          <p:cNvSpPr>
            <a:spLocks noChangeShapeType="1"/>
          </p:cNvSpPr>
          <p:nvPr/>
        </p:nvSpPr>
        <p:spPr bwMode="auto">
          <a:xfrm flipV="1">
            <a:off x="1552575" y="1114425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5" name="Line 173"/>
          <p:cNvSpPr>
            <a:spLocks noChangeShapeType="1"/>
          </p:cNvSpPr>
          <p:nvPr/>
        </p:nvSpPr>
        <p:spPr bwMode="auto">
          <a:xfrm flipV="1">
            <a:off x="2338388" y="1114425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6" name="Line 174"/>
          <p:cNvSpPr>
            <a:spLocks noChangeShapeType="1"/>
          </p:cNvSpPr>
          <p:nvPr/>
        </p:nvSpPr>
        <p:spPr bwMode="auto">
          <a:xfrm flipV="1">
            <a:off x="811213" y="1423988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7" name="Line 175"/>
          <p:cNvSpPr>
            <a:spLocks noChangeShapeType="1"/>
          </p:cNvSpPr>
          <p:nvPr/>
        </p:nvSpPr>
        <p:spPr bwMode="auto">
          <a:xfrm>
            <a:off x="811213" y="1423988"/>
            <a:ext cx="741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8" name="Line 176"/>
          <p:cNvSpPr>
            <a:spLocks noChangeShapeType="1"/>
          </p:cNvSpPr>
          <p:nvPr/>
        </p:nvSpPr>
        <p:spPr bwMode="auto">
          <a:xfrm flipH="1">
            <a:off x="2338388" y="1898650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359" name="Group 177"/>
          <p:cNvGrpSpPr>
            <a:grpSpLocks/>
          </p:cNvGrpSpPr>
          <p:nvPr/>
        </p:nvGrpSpPr>
        <p:grpSpPr bwMode="auto">
          <a:xfrm>
            <a:off x="1997075" y="1179513"/>
            <a:ext cx="412750" cy="244475"/>
            <a:chOff x="1104" y="3108"/>
            <a:chExt cx="260" cy="154"/>
          </a:xfrm>
        </p:grpSpPr>
        <p:sp>
          <p:nvSpPr>
            <p:cNvPr id="52438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39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2360" name="Group 180"/>
          <p:cNvGrpSpPr>
            <a:grpSpLocks/>
          </p:cNvGrpSpPr>
          <p:nvPr/>
        </p:nvGrpSpPr>
        <p:grpSpPr bwMode="auto">
          <a:xfrm>
            <a:off x="1219200" y="1179513"/>
            <a:ext cx="412750" cy="244475"/>
            <a:chOff x="1104" y="3108"/>
            <a:chExt cx="260" cy="154"/>
          </a:xfrm>
        </p:grpSpPr>
        <p:sp>
          <p:nvSpPr>
            <p:cNvPr id="52436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37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2361" name="Line 183"/>
          <p:cNvSpPr>
            <a:spLocks noChangeShapeType="1"/>
          </p:cNvSpPr>
          <p:nvPr/>
        </p:nvSpPr>
        <p:spPr bwMode="auto">
          <a:xfrm>
            <a:off x="6799263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62" name="Line 184"/>
          <p:cNvSpPr>
            <a:spLocks noChangeShapeType="1"/>
          </p:cNvSpPr>
          <p:nvPr/>
        </p:nvSpPr>
        <p:spPr bwMode="auto">
          <a:xfrm>
            <a:off x="6791325" y="1301750"/>
            <a:ext cx="395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63" name="Line 185"/>
          <p:cNvSpPr>
            <a:spLocks noChangeShapeType="1"/>
          </p:cNvSpPr>
          <p:nvPr/>
        </p:nvSpPr>
        <p:spPr bwMode="auto">
          <a:xfrm>
            <a:off x="6781800" y="1819275"/>
            <a:ext cx="395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64" name="Text Box 186"/>
          <p:cNvSpPr txBox="1">
            <a:spLocks noChangeArrowheads="1"/>
          </p:cNvSpPr>
          <p:nvPr/>
        </p:nvSpPr>
        <p:spPr bwMode="auto">
          <a:xfrm>
            <a:off x="6499225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2365" name="Text Box 187"/>
          <p:cNvSpPr txBox="1">
            <a:spLocks noChangeArrowheads="1"/>
          </p:cNvSpPr>
          <p:nvPr/>
        </p:nvSpPr>
        <p:spPr bwMode="auto">
          <a:xfrm>
            <a:off x="6189663" y="1179513"/>
            <a:ext cx="6556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2366" name="Text Box 188"/>
          <p:cNvSpPr txBox="1">
            <a:spLocks noChangeArrowheads="1"/>
          </p:cNvSpPr>
          <p:nvPr/>
        </p:nvSpPr>
        <p:spPr bwMode="auto">
          <a:xfrm>
            <a:off x="6437313" y="16986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2367" name="Line 189"/>
          <p:cNvSpPr>
            <a:spLocks noChangeShapeType="1"/>
          </p:cNvSpPr>
          <p:nvPr/>
        </p:nvSpPr>
        <p:spPr bwMode="auto">
          <a:xfrm flipV="1">
            <a:off x="6867525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68" name="Line 190"/>
          <p:cNvSpPr>
            <a:spLocks noChangeShapeType="1"/>
          </p:cNvSpPr>
          <p:nvPr/>
        </p:nvSpPr>
        <p:spPr bwMode="auto">
          <a:xfrm flipV="1">
            <a:off x="74596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69" name="Text Box 191"/>
          <p:cNvSpPr txBox="1">
            <a:spLocks noChangeArrowheads="1"/>
          </p:cNvSpPr>
          <p:nvPr/>
        </p:nvSpPr>
        <p:spPr bwMode="auto">
          <a:xfrm>
            <a:off x="6799263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2370" name="Text Box 192"/>
          <p:cNvSpPr txBox="1">
            <a:spLocks noChangeArrowheads="1"/>
          </p:cNvSpPr>
          <p:nvPr/>
        </p:nvSpPr>
        <p:spPr bwMode="auto">
          <a:xfrm>
            <a:off x="6799263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2371" name="Text Box 193"/>
          <p:cNvSpPr txBox="1">
            <a:spLocks noChangeArrowheads="1"/>
          </p:cNvSpPr>
          <p:nvPr/>
        </p:nvSpPr>
        <p:spPr bwMode="auto">
          <a:xfrm>
            <a:off x="72136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372" name="Text Box 194"/>
          <p:cNvSpPr txBox="1">
            <a:spLocks noChangeArrowheads="1"/>
          </p:cNvSpPr>
          <p:nvPr/>
        </p:nvSpPr>
        <p:spPr bwMode="auto">
          <a:xfrm>
            <a:off x="8620125" y="16859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2373" name="Line 195"/>
          <p:cNvSpPr>
            <a:spLocks noChangeShapeType="1"/>
          </p:cNvSpPr>
          <p:nvPr/>
        </p:nvSpPr>
        <p:spPr bwMode="auto">
          <a:xfrm flipV="1">
            <a:off x="8445500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74" name="Text Box 196"/>
          <p:cNvSpPr txBox="1">
            <a:spLocks noChangeArrowheads="1"/>
          </p:cNvSpPr>
          <p:nvPr/>
        </p:nvSpPr>
        <p:spPr bwMode="auto">
          <a:xfrm>
            <a:off x="8361363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2375" name="Line 197"/>
          <p:cNvSpPr>
            <a:spLocks noChangeShapeType="1"/>
          </p:cNvSpPr>
          <p:nvPr/>
        </p:nvSpPr>
        <p:spPr bwMode="auto">
          <a:xfrm>
            <a:off x="7737475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376" name="Group 198"/>
          <p:cNvGrpSpPr>
            <a:grpSpLocks/>
          </p:cNvGrpSpPr>
          <p:nvPr/>
        </p:nvGrpSpPr>
        <p:grpSpPr bwMode="auto">
          <a:xfrm>
            <a:off x="7402513" y="342900"/>
            <a:ext cx="412750" cy="244475"/>
            <a:chOff x="1104" y="3108"/>
            <a:chExt cx="260" cy="154"/>
          </a:xfrm>
        </p:grpSpPr>
        <p:sp>
          <p:nvSpPr>
            <p:cNvPr id="52434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435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2377" name="Line 201"/>
          <p:cNvSpPr>
            <a:spLocks noChangeShapeType="1"/>
          </p:cNvSpPr>
          <p:nvPr/>
        </p:nvSpPr>
        <p:spPr bwMode="auto">
          <a:xfrm flipV="1">
            <a:off x="7947025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78" name="Text Box 202"/>
          <p:cNvSpPr txBox="1">
            <a:spLocks noChangeArrowheads="1"/>
          </p:cNvSpPr>
          <p:nvPr/>
        </p:nvSpPr>
        <p:spPr bwMode="auto">
          <a:xfrm>
            <a:off x="7700963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379" name="Line 203"/>
          <p:cNvSpPr>
            <a:spLocks noChangeShapeType="1"/>
          </p:cNvSpPr>
          <p:nvPr/>
        </p:nvSpPr>
        <p:spPr bwMode="auto">
          <a:xfrm flipV="1">
            <a:off x="6178550" y="28003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80" name="Text Box 204"/>
          <p:cNvSpPr txBox="1">
            <a:spLocks noChangeArrowheads="1"/>
          </p:cNvSpPr>
          <p:nvPr/>
        </p:nvSpPr>
        <p:spPr bwMode="auto">
          <a:xfrm>
            <a:off x="6256338" y="274637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381" name="Line 205"/>
          <p:cNvSpPr>
            <a:spLocks noChangeShapeType="1"/>
          </p:cNvSpPr>
          <p:nvPr/>
        </p:nvSpPr>
        <p:spPr bwMode="auto">
          <a:xfrm flipV="1">
            <a:off x="4537075" y="3424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82" name="Text Box 206"/>
          <p:cNvSpPr txBox="1">
            <a:spLocks noChangeArrowheads="1"/>
          </p:cNvSpPr>
          <p:nvPr/>
        </p:nvSpPr>
        <p:spPr bwMode="auto">
          <a:xfrm>
            <a:off x="4405313" y="3265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383" name="Text Box 207"/>
          <p:cNvSpPr txBox="1">
            <a:spLocks noChangeArrowheads="1"/>
          </p:cNvSpPr>
          <p:nvPr/>
        </p:nvSpPr>
        <p:spPr bwMode="auto">
          <a:xfrm>
            <a:off x="1357313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2384" name="Line 208"/>
          <p:cNvSpPr>
            <a:spLocks noChangeShapeType="1"/>
          </p:cNvSpPr>
          <p:nvPr/>
        </p:nvSpPr>
        <p:spPr bwMode="auto">
          <a:xfrm>
            <a:off x="1858963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85" name="Text Box 209"/>
          <p:cNvSpPr txBox="1">
            <a:spLocks noChangeArrowheads="1"/>
          </p:cNvSpPr>
          <p:nvPr/>
        </p:nvSpPr>
        <p:spPr bwMode="auto">
          <a:xfrm>
            <a:off x="809625" y="2239963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2386" name="Line 210"/>
          <p:cNvSpPr>
            <a:spLocks noChangeShapeType="1"/>
          </p:cNvSpPr>
          <p:nvPr/>
        </p:nvSpPr>
        <p:spPr bwMode="auto">
          <a:xfrm flipV="1">
            <a:off x="727075" y="22939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87" name="Text Box 211"/>
          <p:cNvSpPr txBox="1">
            <a:spLocks noChangeArrowheads="1"/>
          </p:cNvSpPr>
          <p:nvPr/>
        </p:nvSpPr>
        <p:spPr bwMode="auto">
          <a:xfrm>
            <a:off x="900113" y="24193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2388" name="Line 212"/>
          <p:cNvSpPr>
            <a:spLocks noChangeShapeType="1"/>
          </p:cNvSpPr>
          <p:nvPr/>
        </p:nvSpPr>
        <p:spPr bwMode="auto">
          <a:xfrm>
            <a:off x="1347788" y="2663825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89" name="Line 213"/>
          <p:cNvSpPr>
            <a:spLocks noChangeShapeType="1"/>
          </p:cNvSpPr>
          <p:nvPr/>
        </p:nvSpPr>
        <p:spPr bwMode="auto">
          <a:xfrm flipV="1">
            <a:off x="1479550" y="25876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90" name="Text Box 214"/>
          <p:cNvSpPr txBox="1">
            <a:spLocks noChangeArrowheads="1"/>
          </p:cNvSpPr>
          <p:nvPr/>
        </p:nvSpPr>
        <p:spPr bwMode="auto">
          <a:xfrm>
            <a:off x="1425575" y="241935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2391" name="Oval 215"/>
          <p:cNvSpPr>
            <a:spLocks noChangeArrowheads="1"/>
          </p:cNvSpPr>
          <p:nvPr/>
        </p:nvSpPr>
        <p:spPr bwMode="auto">
          <a:xfrm>
            <a:off x="2311400" y="439102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2392" name="Oval 216"/>
          <p:cNvSpPr>
            <a:spLocks noChangeArrowheads="1"/>
          </p:cNvSpPr>
          <p:nvPr/>
        </p:nvSpPr>
        <p:spPr bwMode="auto">
          <a:xfrm>
            <a:off x="2774950" y="3776663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2393" name="Oval 217"/>
          <p:cNvSpPr>
            <a:spLocks noChangeArrowheads="1"/>
          </p:cNvSpPr>
          <p:nvPr/>
        </p:nvSpPr>
        <p:spPr bwMode="auto">
          <a:xfrm>
            <a:off x="7996238" y="322897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2394" name="Line 218"/>
          <p:cNvSpPr>
            <a:spLocks noChangeShapeType="1"/>
          </p:cNvSpPr>
          <p:nvPr/>
        </p:nvSpPr>
        <p:spPr bwMode="auto">
          <a:xfrm flipV="1">
            <a:off x="3711575" y="3255963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95" name="Line 219"/>
          <p:cNvSpPr>
            <a:spLocks noChangeShapeType="1"/>
          </p:cNvSpPr>
          <p:nvPr/>
        </p:nvSpPr>
        <p:spPr bwMode="auto">
          <a:xfrm flipV="1">
            <a:off x="3711575" y="2906713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96" name="Line 220"/>
          <p:cNvSpPr>
            <a:spLocks noChangeShapeType="1"/>
          </p:cNvSpPr>
          <p:nvPr/>
        </p:nvSpPr>
        <p:spPr bwMode="auto">
          <a:xfrm>
            <a:off x="3633788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97" name="Line 221"/>
          <p:cNvSpPr>
            <a:spLocks noChangeShapeType="1"/>
          </p:cNvSpPr>
          <p:nvPr/>
        </p:nvSpPr>
        <p:spPr bwMode="auto">
          <a:xfrm flipV="1">
            <a:off x="3787775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98" name="Text Box 222"/>
          <p:cNvSpPr txBox="1">
            <a:spLocks noChangeArrowheads="1"/>
          </p:cNvSpPr>
          <p:nvPr/>
        </p:nvSpPr>
        <p:spPr bwMode="auto">
          <a:xfrm>
            <a:off x="3727450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2399" name="Text Box 223"/>
          <p:cNvSpPr txBox="1">
            <a:spLocks noChangeArrowheads="1"/>
          </p:cNvSpPr>
          <p:nvPr/>
        </p:nvSpPr>
        <p:spPr bwMode="auto">
          <a:xfrm>
            <a:off x="3743325" y="769938"/>
            <a:ext cx="557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2400" name="Line 224"/>
          <p:cNvSpPr>
            <a:spLocks noChangeShapeType="1"/>
          </p:cNvSpPr>
          <p:nvPr/>
        </p:nvSpPr>
        <p:spPr bwMode="auto">
          <a:xfrm>
            <a:off x="4246563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01" name="Line 225"/>
          <p:cNvSpPr>
            <a:spLocks noChangeShapeType="1"/>
          </p:cNvSpPr>
          <p:nvPr/>
        </p:nvSpPr>
        <p:spPr bwMode="auto">
          <a:xfrm flipH="1">
            <a:off x="4827588" y="2663825"/>
            <a:ext cx="274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02" name="Text Box 226"/>
          <p:cNvSpPr txBox="1">
            <a:spLocks noChangeArrowheads="1"/>
          </p:cNvSpPr>
          <p:nvPr/>
        </p:nvSpPr>
        <p:spPr bwMode="auto">
          <a:xfrm>
            <a:off x="1216025" y="2108200"/>
            <a:ext cx="896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2403" name="Line 227"/>
          <p:cNvSpPr>
            <a:spLocks noChangeShapeType="1"/>
          </p:cNvSpPr>
          <p:nvPr/>
        </p:nvSpPr>
        <p:spPr bwMode="auto">
          <a:xfrm flipV="1">
            <a:off x="1347788" y="2293938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04" name="Text Box 228"/>
          <p:cNvSpPr txBox="1">
            <a:spLocks noChangeArrowheads="1"/>
          </p:cNvSpPr>
          <p:nvPr/>
        </p:nvSpPr>
        <p:spPr bwMode="auto">
          <a:xfrm>
            <a:off x="5045075" y="2541588"/>
            <a:ext cx="896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2405" name="Oval 229"/>
          <p:cNvSpPr>
            <a:spLocks noChangeArrowheads="1"/>
          </p:cNvSpPr>
          <p:nvPr/>
        </p:nvSpPr>
        <p:spPr bwMode="auto">
          <a:xfrm>
            <a:off x="3419475" y="1868488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2406" name="Line 230"/>
          <p:cNvSpPr>
            <a:spLocks noChangeShapeType="1"/>
          </p:cNvSpPr>
          <p:nvPr/>
        </p:nvSpPr>
        <p:spPr bwMode="auto">
          <a:xfrm flipV="1">
            <a:off x="3295650" y="102711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07" name="Text Box 231"/>
          <p:cNvSpPr txBox="1">
            <a:spLocks noChangeArrowheads="1"/>
          </p:cNvSpPr>
          <p:nvPr/>
        </p:nvSpPr>
        <p:spPr bwMode="auto">
          <a:xfrm>
            <a:off x="3065463" y="9715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408" name="Line 232"/>
          <p:cNvSpPr>
            <a:spLocks noChangeShapeType="1"/>
          </p:cNvSpPr>
          <p:nvPr/>
        </p:nvSpPr>
        <p:spPr bwMode="auto">
          <a:xfrm flipV="1">
            <a:off x="5746750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09" name="Text Box 233"/>
          <p:cNvSpPr txBox="1">
            <a:spLocks noChangeArrowheads="1"/>
          </p:cNvSpPr>
          <p:nvPr/>
        </p:nvSpPr>
        <p:spPr bwMode="auto">
          <a:xfrm>
            <a:off x="5824538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410" name="Line 234"/>
          <p:cNvSpPr>
            <a:spLocks noChangeShapeType="1"/>
          </p:cNvSpPr>
          <p:nvPr/>
        </p:nvSpPr>
        <p:spPr bwMode="auto">
          <a:xfrm flipV="1">
            <a:off x="4003675" y="317341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11" name="Text Box 235"/>
          <p:cNvSpPr txBox="1">
            <a:spLocks noChangeArrowheads="1"/>
          </p:cNvSpPr>
          <p:nvPr/>
        </p:nvSpPr>
        <p:spPr bwMode="auto">
          <a:xfrm>
            <a:off x="3871913" y="301466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2412" name="Line 236"/>
          <p:cNvSpPr>
            <a:spLocks noChangeShapeType="1"/>
          </p:cNvSpPr>
          <p:nvPr/>
        </p:nvSpPr>
        <p:spPr bwMode="auto">
          <a:xfrm flipV="1">
            <a:off x="6423025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13" name="Line 237"/>
          <p:cNvSpPr>
            <a:spLocks noChangeShapeType="1"/>
          </p:cNvSpPr>
          <p:nvPr/>
        </p:nvSpPr>
        <p:spPr bwMode="auto">
          <a:xfrm flipV="1">
            <a:off x="7554913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14" name="Text Box 238"/>
          <p:cNvSpPr txBox="1">
            <a:spLocks noChangeArrowheads="1"/>
          </p:cNvSpPr>
          <p:nvPr/>
        </p:nvSpPr>
        <p:spPr bwMode="auto">
          <a:xfrm>
            <a:off x="6372225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2415" name="Text Box 239"/>
          <p:cNvSpPr txBox="1">
            <a:spLocks noChangeArrowheads="1"/>
          </p:cNvSpPr>
          <p:nvPr/>
        </p:nvSpPr>
        <p:spPr bwMode="auto">
          <a:xfrm>
            <a:off x="7294563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2416" name="Group 240"/>
          <p:cNvGrpSpPr>
            <a:grpSpLocks/>
          </p:cNvGrpSpPr>
          <p:nvPr/>
        </p:nvGrpSpPr>
        <p:grpSpPr bwMode="auto">
          <a:xfrm>
            <a:off x="6057900" y="4164013"/>
            <a:ext cx="52388" cy="250825"/>
            <a:chOff x="3678" y="3044"/>
            <a:chExt cx="33" cy="158"/>
          </a:xfrm>
        </p:grpSpPr>
        <p:sp>
          <p:nvSpPr>
            <p:cNvPr id="52431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2432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2433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2417" name="Line 244"/>
          <p:cNvSpPr>
            <a:spLocks noChangeShapeType="1"/>
          </p:cNvSpPr>
          <p:nvPr/>
        </p:nvSpPr>
        <p:spPr bwMode="auto">
          <a:xfrm>
            <a:off x="1044575" y="882650"/>
            <a:ext cx="271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18" name="Line 245"/>
          <p:cNvSpPr>
            <a:spLocks noChangeShapeType="1"/>
          </p:cNvSpPr>
          <p:nvPr/>
        </p:nvSpPr>
        <p:spPr bwMode="auto">
          <a:xfrm flipH="1">
            <a:off x="8294688" y="1808163"/>
            <a:ext cx="344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19" name="Text Box 246"/>
          <p:cNvSpPr txBox="1">
            <a:spLocks noChangeArrowheads="1"/>
          </p:cNvSpPr>
          <p:nvPr/>
        </p:nvSpPr>
        <p:spPr bwMode="auto">
          <a:xfrm>
            <a:off x="7894638" y="4175125"/>
            <a:ext cx="2682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2420" name="Text Box 247"/>
          <p:cNvSpPr txBox="1">
            <a:spLocks noChangeArrowheads="1"/>
          </p:cNvSpPr>
          <p:nvPr/>
        </p:nvSpPr>
        <p:spPr bwMode="auto">
          <a:xfrm>
            <a:off x="7059613" y="4170363"/>
            <a:ext cx="2682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2421" name="Line 248"/>
          <p:cNvSpPr>
            <a:spLocks noChangeShapeType="1"/>
          </p:cNvSpPr>
          <p:nvPr/>
        </p:nvSpPr>
        <p:spPr bwMode="auto">
          <a:xfrm flipH="1">
            <a:off x="6256338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22" name="Line 249"/>
          <p:cNvSpPr>
            <a:spLocks noChangeShapeType="1"/>
          </p:cNvSpPr>
          <p:nvPr/>
        </p:nvSpPr>
        <p:spPr bwMode="auto">
          <a:xfrm>
            <a:off x="5922963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23" name="Line 250"/>
          <p:cNvSpPr>
            <a:spLocks noChangeShapeType="1"/>
          </p:cNvSpPr>
          <p:nvPr/>
        </p:nvSpPr>
        <p:spPr bwMode="auto">
          <a:xfrm>
            <a:off x="6256338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424" name="Text Box 251"/>
          <p:cNvSpPr txBox="1">
            <a:spLocks noChangeArrowheads="1"/>
          </p:cNvSpPr>
          <p:nvPr/>
        </p:nvSpPr>
        <p:spPr bwMode="auto">
          <a:xfrm>
            <a:off x="366713" y="760413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2425" name="Text Box 252"/>
          <p:cNvSpPr txBox="1">
            <a:spLocks noChangeArrowheads="1"/>
          </p:cNvSpPr>
          <p:nvPr/>
        </p:nvSpPr>
        <p:spPr bwMode="auto">
          <a:xfrm>
            <a:off x="3375025" y="1057275"/>
            <a:ext cx="642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2426" name="Line 253"/>
          <p:cNvSpPr>
            <a:spLocks noChangeShapeType="1"/>
          </p:cNvSpPr>
          <p:nvPr/>
        </p:nvSpPr>
        <p:spPr bwMode="auto">
          <a:xfrm>
            <a:off x="3633788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427" name="Group 254"/>
          <p:cNvGrpSpPr>
            <a:grpSpLocks/>
          </p:cNvGrpSpPr>
          <p:nvPr/>
        </p:nvGrpSpPr>
        <p:grpSpPr bwMode="auto">
          <a:xfrm>
            <a:off x="7419975" y="3141663"/>
            <a:ext cx="234950" cy="114300"/>
            <a:chOff x="4327" y="1929"/>
            <a:chExt cx="148" cy="72"/>
          </a:xfrm>
        </p:grpSpPr>
        <p:sp>
          <p:nvSpPr>
            <p:cNvPr id="52429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30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428" name="Line 257"/>
          <p:cNvSpPr>
            <a:spLocks noChangeShapeType="1"/>
          </p:cNvSpPr>
          <p:nvPr/>
        </p:nvSpPr>
        <p:spPr bwMode="auto">
          <a:xfrm>
            <a:off x="7654925" y="3255963"/>
            <a:ext cx="369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Flow Control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Normally we execute instructions one after another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Test Yourself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 When might we not want to do this?</a:t>
            </a:r>
          </a:p>
          <a:p>
            <a:pPr marL="971550" lvl="1" indent="-514350" eaLnBrk="1" hangingPunct="1">
              <a:buFontTx/>
              <a:buAutoNum type="arabicParenR"/>
              <a:defRPr/>
            </a:pPr>
            <a:r>
              <a:rPr lang="en-US" dirty="0" smtClean="0"/>
              <a:t>Tuesdays</a:t>
            </a:r>
          </a:p>
          <a:p>
            <a:pPr marL="971550" lvl="1" indent="-514350" eaLnBrk="1" hangingPunct="1">
              <a:buFontTx/>
              <a:buAutoNum type="arabicParenR"/>
              <a:defRPr/>
            </a:pPr>
            <a:r>
              <a:rPr lang="en-US" dirty="0" smtClean="0"/>
              <a:t>During compilation</a:t>
            </a:r>
          </a:p>
          <a:p>
            <a:pPr marL="971550" lvl="1" indent="-514350" eaLnBrk="1" hangingPunct="1">
              <a:buFontTx/>
              <a:buAutoNum type="arabicParenR"/>
              <a:defRPr/>
            </a:pPr>
            <a:r>
              <a:rPr lang="en-US" dirty="0" smtClean="0"/>
              <a:t>When branching, jumping or looping</a:t>
            </a:r>
          </a:p>
          <a:p>
            <a:pPr marL="971550" lvl="1" indent="-514350" eaLnBrk="1" hangingPunct="1">
              <a:buFontTx/>
              <a:buAutoNum type="arabicParenR"/>
              <a:defRPr/>
            </a:pPr>
            <a:r>
              <a:rPr lang="en-US" dirty="0" smtClean="0"/>
              <a:t>When playing pirated games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ChangeArrowheads="1"/>
          </p:cNvSpPr>
          <p:nvPr/>
        </p:nvSpPr>
        <p:spPr bwMode="auto">
          <a:xfrm>
            <a:off x="1690688" y="3330575"/>
            <a:ext cx="1435100" cy="12874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4274" name="Rectangle 4"/>
          <p:cNvSpPr>
            <a:spLocks noChangeArrowheads="1"/>
          </p:cNvSpPr>
          <p:nvPr/>
        </p:nvSpPr>
        <p:spPr bwMode="auto">
          <a:xfrm>
            <a:off x="4202113" y="3330575"/>
            <a:ext cx="1076325" cy="12874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Instructions</a:t>
            </a:r>
          </a:p>
        </p:txBody>
      </p:sp>
      <p:sp>
        <p:nvSpPr>
          <p:cNvPr id="54276" name="Text Box 8"/>
          <p:cNvSpPr txBox="1">
            <a:spLocks noChangeArrowheads="1"/>
          </p:cNvSpPr>
          <p:nvPr/>
        </p:nvSpPr>
        <p:spPr bwMode="auto">
          <a:xfrm>
            <a:off x="16906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  <p:sp>
        <p:nvSpPr>
          <p:cNvPr id="54277" name="Text Box 9"/>
          <p:cNvSpPr txBox="1">
            <a:spLocks noChangeArrowheads="1"/>
          </p:cNvSpPr>
          <p:nvPr/>
        </p:nvSpPr>
        <p:spPr bwMode="auto">
          <a:xfrm>
            <a:off x="20494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1</a:t>
            </a:r>
          </a:p>
        </p:txBody>
      </p:sp>
      <p:sp>
        <p:nvSpPr>
          <p:cNvPr id="54278" name="Text Box 10"/>
          <p:cNvSpPr txBox="1">
            <a:spLocks noChangeArrowheads="1"/>
          </p:cNvSpPr>
          <p:nvPr/>
        </p:nvSpPr>
        <p:spPr bwMode="auto">
          <a:xfrm>
            <a:off x="24082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79" name="Text Box 11"/>
          <p:cNvSpPr txBox="1">
            <a:spLocks noChangeArrowheads="1"/>
          </p:cNvSpPr>
          <p:nvPr/>
        </p:nvSpPr>
        <p:spPr bwMode="auto">
          <a:xfrm>
            <a:off x="27670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0" name="Text Box 12"/>
          <p:cNvSpPr txBox="1">
            <a:spLocks noChangeArrowheads="1"/>
          </p:cNvSpPr>
          <p:nvPr/>
        </p:nvSpPr>
        <p:spPr bwMode="auto">
          <a:xfrm>
            <a:off x="31257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1" name="Text Box 13"/>
          <p:cNvSpPr txBox="1">
            <a:spLocks noChangeArrowheads="1"/>
          </p:cNvSpPr>
          <p:nvPr/>
        </p:nvSpPr>
        <p:spPr bwMode="auto">
          <a:xfrm>
            <a:off x="34845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2" name="Text Box 14"/>
          <p:cNvSpPr txBox="1">
            <a:spLocks noChangeArrowheads="1"/>
          </p:cNvSpPr>
          <p:nvPr/>
        </p:nvSpPr>
        <p:spPr bwMode="auto">
          <a:xfrm>
            <a:off x="38433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3" name="Text Box 15"/>
          <p:cNvSpPr txBox="1">
            <a:spLocks noChangeArrowheads="1"/>
          </p:cNvSpPr>
          <p:nvPr/>
        </p:nvSpPr>
        <p:spPr bwMode="auto">
          <a:xfrm>
            <a:off x="42021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4" name="Text Box 16"/>
          <p:cNvSpPr txBox="1">
            <a:spLocks noChangeArrowheads="1"/>
          </p:cNvSpPr>
          <p:nvPr/>
        </p:nvSpPr>
        <p:spPr bwMode="auto">
          <a:xfrm>
            <a:off x="45608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5" name="Text Box 17"/>
          <p:cNvSpPr txBox="1">
            <a:spLocks noChangeArrowheads="1"/>
          </p:cNvSpPr>
          <p:nvPr/>
        </p:nvSpPr>
        <p:spPr bwMode="auto">
          <a:xfrm>
            <a:off x="49196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6" name="Text Box 18"/>
          <p:cNvSpPr txBox="1">
            <a:spLocks noChangeArrowheads="1"/>
          </p:cNvSpPr>
          <p:nvPr/>
        </p:nvSpPr>
        <p:spPr bwMode="auto">
          <a:xfrm>
            <a:off x="52784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7" name="Text Box 19"/>
          <p:cNvSpPr txBox="1">
            <a:spLocks noChangeArrowheads="1"/>
          </p:cNvSpPr>
          <p:nvPr/>
        </p:nvSpPr>
        <p:spPr bwMode="auto">
          <a:xfrm>
            <a:off x="56372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8" name="Text Box 20"/>
          <p:cNvSpPr txBox="1">
            <a:spLocks noChangeArrowheads="1"/>
          </p:cNvSpPr>
          <p:nvPr/>
        </p:nvSpPr>
        <p:spPr bwMode="auto">
          <a:xfrm>
            <a:off x="599598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89" name="Text Box 21"/>
          <p:cNvSpPr txBox="1">
            <a:spLocks noChangeArrowheads="1"/>
          </p:cNvSpPr>
          <p:nvPr/>
        </p:nvSpPr>
        <p:spPr bwMode="auto">
          <a:xfrm>
            <a:off x="635476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90" name="Text Box 22"/>
          <p:cNvSpPr txBox="1">
            <a:spLocks noChangeArrowheads="1"/>
          </p:cNvSpPr>
          <p:nvPr/>
        </p:nvSpPr>
        <p:spPr bwMode="auto">
          <a:xfrm>
            <a:off x="6713538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91" name="Text Box 23"/>
          <p:cNvSpPr txBox="1">
            <a:spLocks noChangeArrowheads="1"/>
          </p:cNvSpPr>
          <p:nvPr/>
        </p:nvSpPr>
        <p:spPr bwMode="auto">
          <a:xfrm>
            <a:off x="7072313" y="3316288"/>
            <a:ext cx="358775" cy="4048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ourier New" charset="0"/>
              </a:rPr>
              <a:t>0</a:t>
            </a:r>
          </a:p>
        </p:txBody>
      </p:sp>
      <p:sp>
        <p:nvSpPr>
          <p:cNvPr id="54292" name="Text Box 24"/>
          <p:cNvSpPr txBox="1">
            <a:spLocks noChangeArrowheads="1"/>
          </p:cNvSpPr>
          <p:nvPr/>
        </p:nvSpPr>
        <p:spPr bwMode="auto">
          <a:xfrm>
            <a:off x="1690688" y="2736850"/>
            <a:ext cx="1133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Arial Black" charset="0"/>
              </a:rPr>
              <a:t>JMP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750888" y="3062288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6172200" y="6196013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7391400" y="6196013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0" name="Line 15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1038225" y="704850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1535113" y="2492375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3175000" y="2493963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2457450" y="1936750"/>
            <a:ext cx="1508125" cy="420688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749300" y="3521075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744538" y="3981450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01625" y="1701800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3154363" y="4105275"/>
            <a:ext cx="871537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3225800" y="4587875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2898775" y="3354388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3275013" y="498157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3598863" y="4902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3519488" y="50260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3598863" y="4419600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1693863" y="344488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1922463" y="344488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1882775" y="496888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3632200" y="2359025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2662238" y="2357438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790575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3490913" y="3492500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1720850" y="2905125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2084388" y="2906713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2447925" y="2905125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2811463" y="2905125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1343025" y="321151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1341438" y="3657600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1341438" y="4124325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590550" y="1985963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590550" y="4419600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2582863" y="3492500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2582863" y="3492500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3595688" y="3979863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3598863" y="3981450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590550" y="3200400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590550" y="3657600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590550" y="4124325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103188" y="3062288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176213" y="3519488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177800" y="398780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2533650" y="346392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2684463" y="31750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1384300" y="2947988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1744663" y="2947988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2106613" y="2947988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2478088" y="2946400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4122738" y="4129088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4025900" y="4251325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4606925" y="655638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4343400" y="2906713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4343400" y="3152775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6035675" y="655638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3155950" y="228600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3155950" y="1820863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3225800" y="189865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3225800" y="1898650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4508500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1806575" y="22860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1806575" y="573088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1331913" y="1114425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2117725" y="1114425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590550" y="1423988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590550" y="1423988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2117725" y="1898650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1776413" y="1179513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998538" y="1179513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6570663" y="1301750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5969000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5957888" y="28003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6035675" y="274637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4316413" y="3424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4184650" y="3265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588963" y="2239963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506413" y="22939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679450" y="24193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1127125" y="2663825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1258888" y="25876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1204913" y="241935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3490913" y="3255963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3490913" y="2906713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4606925" y="2663825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995363" y="210820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1127125" y="2293938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4824413" y="2541588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3198813" y="1868488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3074988" y="102711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2844800" y="9715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3783013" y="317341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3651250" y="301466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823913" y="882650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146050" y="760413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Stopping</a:t>
            </a:r>
          </a:p>
        </p:txBody>
      </p:sp>
      <p:grpSp>
        <p:nvGrpSpPr>
          <p:cNvPr id="56322" name="Group 4"/>
          <p:cNvGrpSpPr>
            <a:grpSpLocks/>
          </p:cNvGrpSpPr>
          <p:nvPr/>
        </p:nvGrpSpPr>
        <p:grpSpPr bwMode="auto">
          <a:xfrm>
            <a:off x="5783263" y="3340100"/>
            <a:ext cx="1236662" cy="758825"/>
            <a:chOff x="4755" y="1791"/>
            <a:chExt cx="779" cy="478"/>
          </a:xfrm>
        </p:grpSpPr>
        <p:sp>
          <p:nvSpPr>
            <p:cNvPr id="56333" name="AutoShape 5"/>
            <p:cNvSpPr>
              <a:spLocks noChangeArrowheads="1"/>
            </p:cNvSpPr>
            <p:nvPr/>
          </p:nvSpPr>
          <p:spPr bwMode="auto">
            <a:xfrm>
              <a:off x="4906" y="1791"/>
              <a:ext cx="479" cy="478"/>
            </a:xfrm>
            <a:prstGeom prst="flowChartDelay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6334" name="Line 6"/>
            <p:cNvSpPr>
              <a:spLocks noChangeShapeType="1"/>
            </p:cNvSpPr>
            <p:nvPr/>
          </p:nvSpPr>
          <p:spPr bwMode="auto">
            <a:xfrm flipH="1">
              <a:off x="4755" y="1932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5" name="Line 7"/>
            <p:cNvSpPr>
              <a:spLocks noChangeShapeType="1"/>
            </p:cNvSpPr>
            <p:nvPr/>
          </p:nvSpPr>
          <p:spPr bwMode="auto">
            <a:xfrm flipH="1">
              <a:off x="4755" y="2136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6" name="Line 8"/>
            <p:cNvSpPr>
              <a:spLocks noChangeShapeType="1"/>
            </p:cNvSpPr>
            <p:nvPr/>
          </p:nvSpPr>
          <p:spPr bwMode="auto">
            <a:xfrm flipH="1">
              <a:off x="5385" y="2028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23" name="Rectangle 9"/>
          <p:cNvSpPr>
            <a:spLocks noChangeArrowheads="1"/>
          </p:cNvSpPr>
          <p:nvPr/>
        </p:nvSpPr>
        <p:spPr bwMode="auto">
          <a:xfrm>
            <a:off x="3949700" y="3719513"/>
            <a:ext cx="763588" cy="758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6324" name="Line 10"/>
          <p:cNvSpPr>
            <a:spLocks noChangeShapeType="1"/>
          </p:cNvSpPr>
          <p:nvPr/>
        </p:nvSpPr>
        <p:spPr bwMode="auto">
          <a:xfrm flipH="1">
            <a:off x="4713288" y="3887788"/>
            <a:ext cx="1069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5" name="Rectangle 11"/>
          <p:cNvSpPr>
            <a:spLocks noChangeArrowheads="1"/>
          </p:cNvSpPr>
          <p:nvPr/>
        </p:nvSpPr>
        <p:spPr bwMode="auto">
          <a:xfrm>
            <a:off x="1852613" y="2525713"/>
            <a:ext cx="1177925" cy="1573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6326" name="Oval 12"/>
          <p:cNvSpPr>
            <a:spLocks noChangeArrowheads="1"/>
          </p:cNvSpPr>
          <p:nvPr/>
        </p:nvSpPr>
        <p:spPr bwMode="auto">
          <a:xfrm>
            <a:off x="2054225" y="3068638"/>
            <a:ext cx="774700" cy="7747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6327" name="Freeform 14"/>
          <p:cNvSpPr>
            <a:spLocks/>
          </p:cNvSpPr>
          <p:nvPr/>
        </p:nvSpPr>
        <p:spPr bwMode="auto">
          <a:xfrm>
            <a:off x="2100263" y="3316288"/>
            <a:ext cx="679450" cy="325437"/>
          </a:xfrm>
          <a:custGeom>
            <a:avLst/>
            <a:gdLst>
              <a:gd name="T0" fmla="*/ 0 w 428"/>
              <a:gd name="T1" fmla="*/ 2147483647 h 205"/>
              <a:gd name="T2" fmla="*/ 2147483647 w 428"/>
              <a:gd name="T3" fmla="*/ 2147483647 h 205"/>
              <a:gd name="T4" fmla="*/ 2147483647 w 428"/>
              <a:gd name="T5" fmla="*/ 0 h 205"/>
              <a:gd name="T6" fmla="*/ 2147483647 w 428"/>
              <a:gd name="T7" fmla="*/ 0 h 205"/>
              <a:gd name="T8" fmla="*/ 2147483647 w 428"/>
              <a:gd name="T9" fmla="*/ 2147483647 h 205"/>
              <a:gd name="T10" fmla="*/ 2147483647 w 428"/>
              <a:gd name="T11" fmla="*/ 2147483647 h 2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8"/>
              <a:gd name="T19" fmla="*/ 0 h 205"/>
              <a:gd name="T20" fmla="*/ 428 w 428"/>
              <a:gd name="T21" fmla="*/ 205 h 20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8" h="205">
                <a:moveTo>
                  <a:pt x="0" y="205"/>
                </a:moveTo>
                <a:lnTo>
                  <a:pt x="117" y="205"/>
                </a:lnTo>
                <a:lnTo>
                  <a:pt x="117" y="0"/>
                </a:lnTo>
                <a:lnTo>
                  <a:pt x="293" y="0"/>
                </a:lnTo>
                <a:lnTo>
                  <a:pt x="293" y="204"/>
                </a:lnTo>
                <a:lnTo>
                  <a:pt x="428" y="20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8" name="Line 15"/>
          <p:cNvSpPr>
            <a:spLocks noChangeShapeType="1"/>
          </p:cNvSpPr>
          <p:nvPr/>
        </p:nvSpPr>
        <p:spPr bwMode="auto">
          <a:xfrm flipH="1">
            <a:off x="3030538" y="3563938"/>
            <a:ext cx="2752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9" name="Text Box 16"/>
          <p:cNvSpPr txBox="1">
            <a:spLocks noChangeArrowheads="1"/>
          </p:cNvSpPr>
          <p:nvPr/>
        </p:nvSpPr>
        <p:spPr bwMode="auto">
          <a:xfrm>
            <a:off x="7019925" y="35321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Clock</a:t>
            </a:r>
          </a:p>
        </p:txBody>
      </p:sp>
      <p:sp>
        <p:nvSpPr>
          <p:cNvPr id="56330" name="Text Box 17"/>
          <p:cNvSpPr txBox="1">
            <a:spLocks noChangeArrowheads="1"/>
          </p:cNvSpPr>
          <p:nvPr/>
        </p:nvSpPr>
        <p:spPr bwMode="auto">
          <a:xfrm>
            <a:off x="3392488" y="3778250"/>
            <a:ext cx="349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</a:t>
            </a:r>
          </a:p>
          <a:p>
            <a:pPr eaLnBrk="1" hangingPunct="1"/>
            <a:r>
              <a:rPr lang="en-US" sz="1800"/>
              <a:t>R</a:t>
            </a:r>
          </a:p>
        </p:txBody>
      </p:sp>
      <p:sp>
        <p:nvSpPr>
          <p:cNvPr id="56331" name="Line 19"/>
          <p:cNvSpPr>
            <a:spLocks noChangeShapeType="1"/>
          </p:cNvSpPr>
          <p:nvPr/>
        </p:nvSpPr>
        <p:spPr bwMode="auto">
          <a:xfrm flipH="1">
            <a:off x="3741738" y="3962400"/>
            <a:ext cx="207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2" name="Line 20"/>
          <p:cNvSpPr>
            <a:spLocks noChangeShapeType="1"/>
          </p:cNvSpPr>
          <p:nvPr/>
        </p:nvSpPr>
        <p:spPr bwMode="auto">
          <a:xfrm flipH="1">
            <a:off x="3741738" y="4229100"/>
            <a:ext cx="207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2"/>
          <p:cNvSpPr txBox="1">
            <a:spLocks noChangeArrowheads="1"/>
          </p:cNvSpPr>
          <p:nvPr/>
        </p:nvSpPr>
        <p:spPr bwMode="auto">
          <a:xfrm>
            <a:off x="5387975" y="955675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7346" name="Text Box 3"/>
          <p:cNvSpPr txBox="1">
            <a:spLocks noChangeArrowheads="1"/>
          </p:cNvSpPr>
          <p:nvPr/>
        </p:nvSpPr>
        <p:spPr bwMode="auto">
          <a:xfrm>
            <a:off x="4254500" y="719138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4687888" y="3625850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7348" name="Text Box 5"/>
          <p:cNvSpPr txBox="1">
            <a:spLocks noChangeArrowheads="1"/>
          </p:cNvSpPr>
          <p:nvPr/>
        </p:nvSpPr>
        <p:spPr bwMode="auto">
          <a:xfrm>
            <a:off x="750888" y="3062288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7349" name="Text Box 6"/>
          <p:cNvSpPr txBox="1">
            <a:spLocks noChangeArrowheads="1"/>
          </p:cNvSpPr>
          <p:nvPr/>
        </p:nvSpPr>
        <p:spPr bwMode="auto">
          <a:xfrm>
            <a:off x="6965950" y="661988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7350" name="Text Box 7"/>
          <p:cNvSpPr txBox="1">
            <a:spLocks noChangeArrowheads="1"/>
          </p:cNvSpPr>
          <p:nvPr/>
        </p:nvSpPr>
        <p:spPr bwMode="auto">
          <a:xfrm>
            <a:off x="1127125" y="6196013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7351" name="Text Box 8"/>
          <p:cNvSpPr txBox="1">
            <a:spLocks noChangeArrowheads="1"/>
          </p:cNvSpPr>
          <p:nvPr/>
        </p:nvSpPr>
        <p:spPr bwMode="auto">
          <a:xfrm>
            <a:off x="3962400" y="6196013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7352" name="Text Box 9"/>
          <p:cNvSpPr txBox="1">
            <a:spLocks noChangeArrowheads="1"/>
          </p:cNvSpPr>
          <p:nvPr/>
        </p:nvSpPr>
        <p:spPr bwMode="auto">
          <a:xfrm>
            <a:off x="2270125" y="6196013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7353" name="Text Box 10"/>
          <p:cNvSpPr txBox="1">
            <a:spLocks noChangeArrowheads="1"/>
          </p:cNvSpPr>
          <p:nvPr/>
        </p:nvSpPr>
        <p:spPr bwMode="auto">
          <a:xfrm>
            <a:off x="6172200" y="6196013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7354" name="Text Box 11"/>
          <p:cNvSpPr txBox="1">
            <a:spLocks noChangeArrowheads="1"/>
          </p:cNvSpPr>
          <p:nvPr/>
        </p:nvSpPr>
        <p:spPr bwMode="auto">
          <a:xfrm>
            <a:off x="7391400" y="6196013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7355" name="Freeform 12"/>
          <p:cNvSpPr>
            <a:spLocks/>
          </p:cNvSpPr>
          <p:nvPr/>
        </p:nvSpPr>
        <p:spPr bwMode="auto">
          <a:xfrm>
            <a:off x="338138" y="228600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6" name="Line 13"/>
          <p:cNvSpPr>
            <a:spLocks noChangeShapeType="1"/>
          </p:cNvSpPr>
          <p:nvPr/>
        </p:nvSpPr>
        <p:spPr bwMode="auto">
          <a:xfrm>
            <a:off x="1782763" y="62484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7" name="Line 14"/>
          <p:cNvSpPr>
            <a:spLocks noChangeShapeType="1"/>
          </p:cNvSpPr>
          <p:nvPr/>
        </p:nvSpPr>
        <p:spPr bwMode="auto">
          <a:xfrm flipH="1">
            <a:off x="1782763" y="6477000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8" name="Line 15"/>
          <p:cNvSpPr>
            <a:spLocks noChangeShapeType="1"/>
          </p:cNvSpPr>
          <p:nvPr/>
        </p:nvSpPr>
        <p:spPr bwMode="auto">
          <a:xfrm>
            <a:off x="3378200" y="62484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9" name="Line 16"/>
          <p:cNvSpPr>
            <a:spLocks noChangeShapeType="1"/>
          </p:cNvSpPr>
          <p:nvPr/>
        </p:nvSpPr>
        <p:spPr bwMode="auto">
          <a:xfrm flipH="1">
            <a:off x="3378200" y="6477000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0" name="Line 17"/>
          <p:cNvSpPr>
            <a:spLocks noChangeShapeType="1"/>
          </p:cNvSpPr>
          <p:nvPr/>
        </p:nvSpPr>
        <p:spPr bwMode="auto">
          <a:xfrm>
            <a:off x="426720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1" name="Line 18"/>
          <p:cNvSpPr>
            <a:spLocks noChangeShapeType="1"/>
          </p:cNvSpPr>
          <p:nvPr/>
        </p:nvSpPr>
        <p:spPr bwMode="auto">
          <a:xfrm flipV="1">
            <a:off x="6662738" y="1746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2" name="Text Box 19"/>
          <p:cNvSpPr txBox="1">
            <a:spLocks noChangeArrowheads="1"/>
          </p:cNvSpPr>
          <p:nvPr/>
        </p:nvSpPr>
        <p:spPr bwMode="auto">
          <a:xfrm>
            <a:off x="152400" y="6197600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7363" name="Line 20"/>
          <p:cNvSpPr>
            <a:spLocks noChangeShapeType="1"/>
          </p:cNvSpPr>
          <p:nvPr/>
        </p:nvSpPr>
        <p:spPr bwMode="auto">
          <a:xfrm>
            <a:off x="838200" y="6324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4" name="Text Box 21"/>
          <p:cNvSpPr txBox="1">
            <a:spLocks noChangeArrowheads="1"/>
          </p:cNvSpPr>
          <p:nvPr/>
        </p:nvSpPr>
        <p:spPr bwMode="auto">
          <a:xfrm>
            <a:off x="2286000" y="6608763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7365" name="AutoShape 22"/>
          <p:cNvSpPr>
            <a:spLocks noChangeArrowheads="1"/>
          </p:cNvSpPr>
          <p:nvPr/>
        </p:nvSpPr>
        <p:spPr bwMode="auto">
          <a:xfrm>
            <a:off x="1524000" y="55562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7366" name="Line 23"/>
          <p:cNvSpPr>
            <a:spLocks noChangeShapeType="1"/>
          </p:cNvSpPr>
          <p:nvPr/>
        </p:nvSpPr>
        <p:spPr bwMode="auto">
          <a:xfrm>
            <a:off x="1638300" y="57848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7" name="Line 24"/>
          <p:cNvSpPr>
            <a:spLocks noChangeShapeType="1"/>
          </p:cNvSpPr>
          <p:nvPr/>
        </p:nvSpPr>
        <p:spPr bwMode="auto">
          <a:xfrm flipV="1">
            <a:off x="1638300" y="5334000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8" name="Text Box 25"/>
          <p:cNvSpPr txBox="1">
            <a:spLocks noChangeArrowheads="1"/>
          </p:cNvSpPr>
          <p:nvPr/>
        </p:nvSpPr>
        <p:spPr bwMode="auto">
          <a:xfrm>
            <a:off x="1752600" y="5556250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7369" name="Line 26"/>
          <p:cNvSpPr>
            <a:spLocks noChangeShapeType="1"/>
          </p:cNvSpPr>
          <p:nvPr/>
        </p:nvSpPr>
        <p:spPr bwMode="auto">
          <a:xfrm>
            <a:off x="1712913" y="5708650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0" name="Line 27"/>
          <p:cNvSpPr>
            <a:spLocks noChangeShapeType="1"/>
          </p:cNvSpPr>
          <p:nvPr/>
        </p:nvSpPr>
        <p:spPr bwMode="auto">
          <a:xfrm>
            <a:off x="1255713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 flipV="1">
            <a:off x="1562100" y="59134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2" name="Line 29"/>
          <p:cNvSpPr>
            <a:spLocks noChangeShapeType="1"/>
          </p:cNvSpPr>
          <p:nvPr/>
        </p:nvSpPr>
        <p:spPr bwMode="auto">
          <a:xfrm flipV="1">
            <a:off x="1179513" y="5638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3" name="Text Box 30"/>
          <p:cNvSpPr txBox="1">
            <a:spLocks noChangeArrowheads="1"/>
          </p:cNvSpPr>
          <p:nvPr/>
        </p:nvSpPr>
        <p:spPr bwMode="auto">
          <a:xfrm>
            <a:off x="919163" y="558641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374" name="Text Box 31"/>
          <p:cNvSpPr txBox="1">
            <a:spLocks noChangeArrowheads="1"/>
          </p:cNvSpPr>
          <p:nvPr/>
        </p:nvSpPr>
        <p:spPr bwMode="auto">
          <a:xfrm>
            <a:off x="1638300" y="58610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375" name="AutoShape 32"/>
          <p:cNvSpPr>
            <a:spLocks noChangeArrowheads="1"/>
          </p:cNvSpPr>
          <p:nvPr/>
        </p:nvSpPr>
        <p:spPr bwMode="auto">
          <a:xfrm>
            <a:off x="4498975" y="358775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7376" name="Text Box 33"/>
          <p:cNvSpPr txBox="1">
            <a:spLocks noChangeArrowheads="1"/>
          </p:cNvSpPr>
          <p:nvPr/>
        </p:nvSpPr>
        <p:spPr bwMode="auto">
          <a:xfrm>
            <a:off x="4727575" y="358775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7377" name="Line 34"/>
          <p:cNvSpPr>
            <a:spLocks noChangeShapeType="1"/>
          </p:cNvSpPr>
          <p:nvPr/>
        </p:nvSpPr>
        <p:spPr bwMode="auto">
          <a:xfrm>
            <a:off x="4687888" y="511175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8" name="Line 35"/>
          <p:cNvSpPr>
            <a:spLocks noChangeShapeType="1"/>
          </p:cNvSpPr>
          <p:nvPr/>
        </p:nvSpPr>
        <p:spPr bwMode="auto">
          <a:xfrm>
            <a:off x="2800350" y="654208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79" name="Group 36"/>
          <p:cNvGrpSpPr>
            <a:grpSpLocks/>
          </p:cNvGrpSpPr>
          <p:nvPr/>
        </p:nvGrpSpPr>
        <p:grpSpPr bwMode="auto">
          <a:xfrm>
            <a:off x="6662738" y="4232275"/>
            <a:ext cx="1508125" cy="495300"/>
            <a:chOff x="4197" y="1433"/>
            <a:chExt cx="950" cy="312"/>
          </a:xfrm>
        </p:grpSpPr>
        <p:grpSp>
          <p:nvGrpSpPr>
            <p:cNvPr id="57592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7594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5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6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7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8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9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00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93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7380" name="AutoShape 46"/>
          <p:cNvSpPr>
            <a:spLocks noChangeArrowheads="1"/>
          </p:cNvSpPr>
          <p:nvPr/>
        </p:nvSpPr>
        <p:spPr bwMode="auto">
          <a:xfrm>
            <a:off x="6216650" y="3630613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/>
              <a:t>SR2MUX</a:t>
            </a:r>
          </a:p>
        </p:txBody>
      </p:sp>
      <p:sp>
        <p:nvSpPr>
          <p:cNvPr id="57381" name="Text Box 47"/>
          <p:cNvSpPr txBox="1">
            <a:spLocks noChangeArrowheads="1"/>
          </p:cNvSpPr>
          <p:nvPr/>
        </p:nvSpPr>
        <p:spPr bwMode="auto">
          <a:xfrm>
            <a:off x="6570663" y="357822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7382" name="Text Box 48"/>
          <p:cNvSpPr txBox="1">
            <a:spLocks noChangeArrowheads="1"/>
          </p:cNvSpPr>
          <p:nvPr/>
        </p:nvSpPr>
        <p:spPr bwMode="auto">
          <a:xfrm rot="10800000">
            <a:off x="3462338" y="3198813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7383" name="Group 49"/>
          <p:cNvGrpSpPr>
            <a:grpSpLocks/>
          </p:cNvGrpSpPr>
          <p:nvPr/>
        </p:nvGrpSpPr>
        <p:grpSpPr bwMode="auto">
          <a:xfrm>
            <a:off x="1038225" y="704850"/>
            <a:ext cx="1487488" cy="409575"/>
            <a:chOff x="503" y="417"/>
            <a:chExt cx="1405" cy="343"/>
          </a:xfrm>
        </p:grpSpPr>
        <p:sp>
          <p:nvSpPr>
            <p:cNvPr id="57590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91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7384" name="Group 52"/>
          <p:cNvGrpSpPr>
            <a:grpSpLocks/>
          </p:cNvGrpSpPr>
          <p:nvPr/>
        </p:nvGrpSpPr>
        <p:grpSpPr bwMode="auto">
          <a:xfrm>
            <a:off x="1535113" y="2492375"/>
            <a:ext cx="1487487" cy="411163"/>
            <a:chOff x="503" y="417"/>
            <a:chExt cx="1405" cy="343"/>
          </a:xfrm>
        </p:grpSpPr>
        <p:sp>
          <p:nvSpPr>
            <p:cNvPr id="57588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89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7385" name="Group 55"/>
          <p:cNvGrpSpPr>
            <a:grpSpLocks/>
          </p:cNvGrpSpPr>
          <p:nvPr/>
        </p:nvGrpSpPr>
        <p:grpSpPr bwMode="auto">
          <a:xfrm>
            <a:off x="3175000" y="2493963"/>
            <a:ext cx="1487488" cy="409575"/>
            <a:chOff x="503" y="417"/>
            <a:chExt cx="1405" cy="343"/>
          </a:xfrm>
        </p:grpSpPr>
        <p:sp>
          <p:nvSpPr>
            <p:cNvPr id="57586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87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7386" name="Group 58"/>
          <p:cNvGrpSpPr>
            <a:grpSpLocks/>
          </p:cNvGrpSpPr>
          <p:nvPr/>
        </p:nvGrpSpPr>
        <p:grpSpPr bwMode="auto">
          <a:xfrm>
            <a:off x="3773488" y="1244600"/>
            <a:ext cx="1487487" cy="409575"/>
            <a:chOff x="503" y="417"/>
            <a:chExt cx="1405" cy="343"/>
          </a:xfrm>
        </p:grpSpPr>
        <p:sp>
          <p:nvSpPr>
            <p:cNvPr id="57584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85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7387" name="Group 61"/>
          <p:cNvGrpSpPr>
            <a:grpSpLocks/>
          </p:cNvGrpSpPr>
          <p:nvPr/>
        </p:nvGrpSpPr>
        <p:grpSpPr bwMode="auto">
          <a:xfrm rot="10800000">
            <a:off x="2457450" y="1936750"/>
            <a:ext cx="1508125" cy="420688"/>
            <a:chOff x="4197" y="1433"/>
            <a:chExt cx="950" cy="342"/>
          </a:xfrm>
        </p:grpSpPr>
        <p:grpSp>
          <p:nvGrpSpPr>
            <p:cNvPr id="57575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7577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78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79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80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81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82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83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76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</p:grpSp>
      <p:sp>
        <p:nvSpPr>
          <p:cNvPr id="57388" name="Text Box 71"/>
          <p:cNvSpPr txBox="1">
            <a:spLocks noChangeArrowheads="1"/>
          </p:cNvSpPr>
          <p:nvPr/>
        </p:nvSpPr>
        <p:spPr bwMode="auto">
          <a:xfrm>
            <a:off x="749300" y="3521075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7389" name="Text Box 72"/>
          <p:cNvSpPr txBox="1">
            <a:spLocks noChangeArrowheads="1"/>
          </p:cNvSpPr>
          <p:nvPr/>
        </p:nvSpPr>
        <p:spPr bwMode="auto">
          <a:xfrm>
            <a:off x="744538" y="3981450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7390" name="Text Box 73"/>
          <p:cNvSpPr txBox="1">
            <a:spLocks noChangeArrowheads="1"/>
          </p:cNvSpPr>
          <p:nvPr/>
        </p:nvSpPr>
        <p:spPr bwMode="auto">
          <a:xfrm>
            <a:off x="301625" y="1701800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7391" name="Group 74"/>
          <p:cNvGrpSpPr>
            <a:grpSpLocks/>
          </p:cNvGrpSpPr>
          <p:nvPr/>
        </p:nvGrpSpPr>
        <p:grpSpPr bwMode="auto">
          <a:xfrm>
            <a:off x="3154363" y="4105275"/>
            <a:ext cx="871537" cy="314325"/>
            <a:chOff x="1987" y="2586"/>
            <a:chExt cx="549" cy="198"/>
          </a:xfrm>
        </p:grpSpPr>
        <p:sp>
          <p:nvSpPr>
            <p:cNvPr id="57572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7573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7574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7392" name="Text Box 78"/>
          <p:cNvSpPr txBox="1">
            <a:spLocks noChangeArrowheads="1"/>
          </p:cNvSpPr>
          <p:nvPr/>
        </p:nvSpPr>
        <p:spPr bwMode="auto">
          <a:xfrm>
            <a:off x="3225800" y="4587875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7393" name="Text Box 79"/>
          <p:cNvSpPr txBox="1">
            <a:spLocks noChangeArrowheads="1"/>
          </p:cNvSpPr>
          <p:nvPr/>
        </p:nvSpPr>
        <p:spPr bwMode="auto">
          <a:xfrm>
            <a:off x="2898775" y="3354388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7394" name="Text Box 80"/>
          <p:cNvSpPr txBox="1">
            <a:spLocks noChangeArrowheads="1"/>
          </p:cNvSpPr>
          <p:nvPr/>
        </p:nvSpPr>
        <p:spPr bwMode="auto">
          <a:xfrm>
            <a:off x="3275013" y="498157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395" name="Line 81"/>
          <p:cNvSpPr>
            <a:spLocks noChangeShapeType="1"/>
          </p:cNvSpPr>
          <p:nvPr/>
        </p:nvSpPr>
        <p:spPr bwMode="auto">
          <a:xfrm>
            <a:off x="3598863" y="4902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96" name="Line 82"/>
          <p:cNvSpPr>
            <a:spLocks noChangeShapeType="1"/>
          </p:cNvSpPr>
          <p:nvPr/>
        </p:nvSpPr>
        <p:spPr bwMode="auto">
          <a:xfrm flipV="1">
            <a:off x="3519488" y="50260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97" name="Line 83"/>
          <p:cNvSpPr>
            <a:spLocks noChangeShapeType="1"/>
          </p:cNvSpPr>
          <p:nvPr/>
        </p:nvSpPr>
        <p:spPr bwMode="auto">
          <a:xfrm flipV="1">
            <a:off x="3598863" y="4419600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98" name="AutoShape 84"/>
          <p:cNvSpPr>
            <a:spLocks noChangeArrowheads="1"/>
          </p:cNvSpPr>
          <p:nvPr/>
        </p:nvSpPr>
        <p:spPr bwMode="auto">
          <a:xfrm>
            <a:off x="1693863" y="344488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7399" name="Text Box 85"/>
          <p:cNvSpPr txBox="1">
            <a:spLocks noChangeArrowheads="1"/>
          </p:cNvSpPr>
          <p:nvPr/>
        </p:nvSpPr>
        <p:spPr bwMode="auto">
          <a:xfrm>
            <a:off x="1922463" y="344488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7400" name="Line 86"/>
          <p:cNvSpPr>
            <a:spLocks noChangeShapeType="1"/>
          </p:cNvSpPr>
          <p:nvPr/>
        </p:nvSpPr>
        <p:spPr bwMode="auto">
          <a:xfrm>
            <a:off x="1882775" y="496888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01" name="Text Box 87"/>
          <p:cNvSpPr txBox="1">
            <a:spLocks noChangeArrowheads="1"/>
          </p:cNvSpPr>
          <p:nvPr/>
        </p:nvSpPr>
        <p:spPr bwMode="auto">
          <a:xfrm>
            <a:off x="1828800" y="4522788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7402" name="Group 88"/>
          <p:cNvGrpSpPr>
            <a:grpSpLocks/>
          </p:cNvGrpSpPr>
          <p:nvPr/>
        </p:nvGrpSpPr>
        <p:grpSpPr bwMode="auto">
          <a:xfrm>
            <a:off x="1781175" y="4962525"/>
            <a:ext cx="412750" cy="244475"/>
            <a:chOff x="1104" y="3108"/>
            <a:chExt cx="260" cy="154"/>
          </a:xfrm>
        </p:grpSpPr>
        <p:sp>
          <p:nvSpPr>
            <p:cNvPr id="57570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1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7403" name="Line 91"/>
          <p:cNvSpPr>
            <a:spLocks noChangeShapeType="1"/>
          </p:cNvSpPr>
          <p:nvPr/>
        </p:nvSpPr>
        <p:spPr bwMode="auto">
          <a:xfrm flipV="1">
            <a:off x="2117725" y="4837113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04" name="Line 92"/>
          <p:cNvSpPr>
            <a:spLocks noChangeShapeType="1"/>
          </p:cNvSpPr>
          <p:nvPr/>
        </p:nvSpPr>
        <p:spPr bwMode="auto">
          <a:xfrm>
            <a:off x="6973888" y="3979863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05" name="Line 93"/>
          <p:cNvSpPr>
            <a:spLocks noChangeShapeType="1"/>
          </p:cNvSpPr>
          <p:nvPr/>
        </p:nvSpPr>
        <p:spPr bwMode="auto">
          <a:xfrm flipV="1">
            <a:off x="7804150" y="1985963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06" name="Line 94"/>
          <p:cNvSpPr>
            <a:spLocks noChangeShapeType="1"/>
          </p:cNvSpPr>
          <p:nvPr/>
        </p:nvSpPr>
        <p:spPr bwMode="auto">
          <a:xfrm>
            <a:off x="7316788" y="1985963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07" name="Line 95"/>
          <p:cNvSpPr>
            <a:spLocks noChangeShapeType="1"/>
          </p:cNvSpPr>
          <p:nvPr/>
        </p:nvSpPr>
        <p:spPr bwMode="auto">
          <a:xfrm flipV="1">
            <a:off x="3632200" y="2359025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08" name="Line 96"/>
          <p:cNvSpPr>
            <a:spLocks noChangeShapeType="1"/>
          </p:cNvSpPr>
          <p:nvPr/>
        </p:nvSpPr>
        <p:spPr bwMode="auto">
          <a:xfrm flipV="1">
            <a:off x="2662238" y="2357438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09" name="Line 97"/>
          <p:cNvSpPr>
            <a:spLocks noChangeShapeType="1"/>
          </p:cNvSpPr>
          <p:nvPr/>
        </p:nvSpPr>
        <p:spPr bwMode="auto">
          <a:xfrm>
            <a:off x="5702300" y="3760788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10" name="Line 98"/>
          <p:cNvSpPr>
            <a:spLocks noChangeShapeType="1"/>
          </p:cNvSpPr>
          <p:nvPr/>
        </p:nvSpPr>
        <p:spPr bwMode="auto">
          <a:xfrm>
            <a:off x="5702300" y="4522788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11" name="Line 99"/>
          <p:cNvSpPr>
            <a:spLocks noChangeShapeType="1"/>
          </p:cNvSpPr>
          <p:nvPr/>
        </p:nvSpPr>
        <p:spPr bwMode="auto">
          <a:xfrm flipH="1" flipV="1">
            <a:off x="6572250" y="5367338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12" name="Line 100"/>
          <p:cNvSpPr>
            <a:spLocks noChangeShapeType="1"/>
          </p:cNvSpPr>
          <p:nvPr/>
        </p:nvSpPr>
        <p:spPr bwMode="auto">
          <a:xfrm>
            <a:off x="7905750" y="5334000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13" name="Text Box 101"/>
          <p:cNvSpPr txBox="1">
            <a:spLocks noChangeArrowheads="1"/>
          </p:cNvSpPr>
          <p:nvPr/>
        </p:nvSpPr>
        <p:spPr bwMode="auto">
          <a:xfrm>
            <a:off x="4713288" y="6200775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7414" name="Line 102"/>
          <p:cNvSpPr>
            <a:spLocks noChangeShapeType="1"/>
          </p:cNvSpPr>
          <p:nvPr/>
        </p:nvSpPr>
        <p:spPr bwMode="auto">
          <a:xfrm flipH="1">
            <a:off x="4606925" y="6324600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415" name="Group 103"/>
          <p:cNvGrpSpPr>
            <a:grpSpLocks/>
          </p:cNvGrpSpPr>
          <p:nvPr/>
        </p:nvGrpSpPr>
        <p:grpSpPr bwMode="auto">
          <a:xfrm>
            <a:off x="3930650" y="5616575"/>
            <a:ext cx="412750" cy="244475"/>
            <a:chOff x="1104" y="3108"/>
            <a:chExt cx="260" cy="154"/>
          </a:xfrm>
        </p:grpSpPr>
        <p:sp>
          <p:nvSpPr>
            <p:cNvPr id="57568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69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7416" name="AutoShape 106"/>
          <p:cNvSpPr>
            <a:spLocks noChangeArrowheads="1"/>
          </p:cNvSpPr>
          <p:nvPr/>
        </p:nvSpPr>
        <p:spPr bwMode="auto">
          <a:xfrm flipV="1">
            <a:off x="7300913" y="4781550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7417" name="Text Box 107"/>
          <p:cNvSpPr txBox="1">
            <a:spLocks noChangeArrowheads="1"/>
          </p:cNvSpPr>
          <p:nvPr/>
        </p:nvSpPr>
        <p:spPr bwMode="auto">
          <a:xfrm>
            <a:off x="6151563" y="4852988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7418" name="Line 108"/>
          <p:cNvSpPr>
            <a:spLocks noChangeShapeType="1"/>
          </p:cNvSpPr>
          <p:nvPr/>
        </p:nvSpPr>
        <p:spPr bwMode="auto">
          <a:xfrm>
            <a:off x="7415213" y="4727575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19" name="Line 109"/>
          <p:cNvSpPr>
            <a:spLocks noChangeShapeType="1"/>
          </p:cNvSpPr>
          <p:nvPr/>
        </p:nvSpPr>
        <p:spPr bwMode="auto">
          <a:xfrm>
            <a:off x="7415213" y="5010150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0" name="Line 110"/>
          <p:cNvSpPr>
            <a:spLocks noChangeShapeType="1"/>
          </p:cNvSpPr>
          <p:nvPr/>
        </p:nvSpPr>
        <p:spPr bwMode="auto">
          <a:xfrm>
            <a:off x="3490913" y="3492500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1" name="Line 111"/>
          <p:cNvSpPr>
            <a:spLocks noChangeShapeType="1"/>
          </p:cNvSpPr>
          <p:nvPr/>
        </p:nvSpPr>
        <p:spPr bwMode="auto">
          <a:xfrm>
            <a:off x="6572250" y="34925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2" name="Line 112"/>
          <p:cNvSpPr>
            <a:spLocks noChangeShapeType="1"/>
          </p:cNvSpPr>
          <p:nvPr/>
        </p:nvSpPr>
        <p:spPr bwMode="auto">
          <a:xfrm flipH="1" flipV="1">
            <a:off x="1720850" y="2905125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3" name="Line 113"/>
          <p:cNvSpPr>
            <a:spLocks noChangeShapeType="1"/>
          </p:cNvSpPr>
          <p:nvPr/>
        </p:nvSpPr>
        <p:spPr bwMode="auto">
          <a:xfrm flipH="1" flipV="1">
            <a:off x="2084388" y="2906713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4" name="Line 114"/>
          <p:cNvSpPr>
            <a:spLocks noChangeShapeType="1"/>
          </p:cNvSpPr>
          <p:nvPr/>
        </p:nvSpPr>
        <p:spPr bwMode="auto">
          <a:xfrm flipH="1" flipV="1">
            <a:off x="2447925" y="2905125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5" name="Line 115"/>
          <p:cNvSpPr>
            <a:spLocks noChangeShapeType="1"/>
          </p:cNvSpPr>
          <p:nvPr/>
        </p:nvSpPr>
        <p:spPr bwMode="auto">
          <a:xfrm flipH="1" flipV="1">
            <a:off x="2811463" y="2905125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6" name="Line 116"/>
          <p:cNvSpPr>
            <a:spLocks noChangeShapeType="1"/>
          </p:cNvSpPr>
          <p:nvPr/>
        </p:nvSpPr>
        <p:spPr bwMode="auto">
          <a:xfrm>
            <a:off x="1343025" y="321151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7" name="Line 117"/>
          <p:cNvSpPr>
            <a:spLocks noChangeShapeType="1"/>
          </p:cNvSpPr>
          <p:nvPr/>
        </p:nvSpPr>
        <p:spPr bwMode="auto">
          <a:xfrm>
            <a:off x="1341438" y="3657600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8" name="Line 118"/>
          <p:cNvSpPr>
            <a:spLocks noChangeShapeType="1"/>
          </p:cNvSpPr>
          <p:nvPr/>
        </p:nvSpPr>
        <p:spPr bwMode="auto">
          <a:xfrm>
            <a:off x="1341438" y="4124325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9" name="Line 119"/>
          <p:cNvSpPr>
            <a:spLocks noChangeShapeType="1"/>
          </p:cNvSpPr>
          <p:nvPr/>
        </p:nvSpPr>
        <p:spPr bwMode="auto">
          <a:xfrm>
            <a:off x="590550" y="1985963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0" name="Line 120"/>
          <p:cNvSpPr>
            <a:spLocks noChangeShapeType="1"/>
          </p:cNvSpPr>
          <p:nvPr/>
        </p:nvSpPr>
        <p:spPr bwMode="auto">
          <a:xfrm>
            <a:off x="590550" y="4419600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1" name="Line 121"/>
          <p:cNvSpPr>
            <a:spLocks noChangeShapeType="1"/>
          </p:cNvSpPr>
          <p:nvPr/>
        </p:nvSpPr>
        <p:spPr bwMode="auto">
          <a:xfrm>
            <a:off x="2582863" y="3492500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2" name="Line 122"/>
          <p:cNvSpPr>
            <a:spLocks noChangeShapeType="1"/>
          </p:cNvSpPr>
          <p:nvPr/>
        </p:nvSpPr>
        <p:spPr bwMode="auto">
          <a:xfrm>
            <a:off x="2582863" y="3492500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3" name="Line 123"/>
          <p:cNvSpPr>
            <a:spLocks noChangeShapeType="1"/>
          </p:cNvSpPr>
          <p:nvPr/>
        </p:nvSpPr>
        <p:spPr bwMode="auto">
          <a:xfrm>
            <a:off x="2117725" y="4419600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4" name="Line 124"/>
          <p:cNvSpPr>
            <a:spLocks noChangeShapeType="1"/>
          </p:cNvSpPr>
          <p:nvPr/>
        </p:nvSpPr>
        <p:spPr bwMode="auto">
          <a:xfrm>
            <a:off x="2582863" y="3805238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5" name="Line 125"/>
          <p:cNvSpPr>
            <a:spLocks noChangeShapeType="1"/>
          </p:cNvSpPr>
          <p:nvPr/>
        </p:nvSpPr>
        <p:spPr bwMode="auto">
          <a:xfrm flipV="1">
            <a:off x="3595688" y="3979863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6" name="Line 126"/>
          <p:cNvSpPr>
            <a:spLocks noChangeShapeType="1"/>
          </p:cNvSpPr>
          <p:nvPr/>
        </p:nvSpPr>
        <p:spPr bwMode="auto">
          <a:xfrm>
            <a:off x="3598863" y="3981450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7" name="Text Box 127"/>
          <p:cNvSpPr txBox="1">
            <a:spLocks noChangeArrowheads="1"/>
          </p:cNvSpPr>
          <p:nvPr/>
        </p:nvSpPr>
        <p:spPr bwMode="auto">
          <a:xfrm>
            <a:off x="4254500" y="4462463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7438" name="Line 128"/>
          <p:cNvSpPr>
            <a:spLocks noChangeShapeType="1"/>
          </p:cNvSpPr>
          <p:nvPr/>
        </p:nvSpPr>
        <p:spPr bwMode="auto">
          <a:xfrm flipH="1">
            <a:off x="4462463" y="4600575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9" name="Line 129"/>
          <p:cNvSpPr>
            <a:spLocks noChangeShapeType="1"/>
          </p:cNvSpPr>
          <p:nvPr/>
        </p:nvSpPr>
        <p:spPr bwMode="auto">
          <a:xfrm>
            <a:off x="590550" y="3200400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40" name="Line 130"/>
          <p:cNvSpPr>
            <a:spLocks noChangeShapeType="1"/>
          </p:cNvSpPr>
          <p:nvPr/>
        </p:nvSpPr>
        <p:spPr bwMode="auto">
          <a:xfrm>
            <a:off x="590550" y="3657600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41" name="Line 131"/>
          <p:cNvSpPr>
            <a:spLocks noChangeShapeType="1"/>
          </p:cNvSpPr>
          <p:nvPr/>
        </p:nvSpPr>
        <p:spPr bwMode="auto">
          <a:xfrm>
            <a:off x="590550" y="4124325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42" name="Text Box 132"/>
          <p:cNvSpPr txBox="1">
            <a:spLocks noChangeArrowheads="1"/>
          </p:cNvSpPr>
          <p:nvPr/>
        </p:nvSpPr>
        <p:spPr bwMode="auto">
          <a:xfrm>
            <a:off x="103188" y="3062288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7443" name="Text Box 133"/>
          <p:cNvSpPr txBox="1">
            <a:spLocks noChangeArrowheads="1"/>
          </p:cNvSpPr>
          <p:nvPr/>
        </p:nvSpPr>
        <p:spPr bwMode="auto">
          <a:xfrm>
            <a:off x="176213" y="3519488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7444" name="Text Box 134"/>
          <p:cNvSpPr txBox="1">
            <a:spLocks noChangeArrowheads="1"/>
          </p:cNvSpPr>
          <p:nvPr/>
        </p:nvSpPr>
        <p:spPr bwMode="auto">
          <a:xfrm>
            <a:off x="177800" y="398780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7445" name="Text Box 135"/>
          <p:cNvSpPr txBox="1">
            <a:spLocks noChangeArrowheads="1"/>
          </p:cNvSpPr>
          <p:nvPr/>
        </p:nvSpPr>
        <p:spPr bwMode="auto">
          <a:xfrm>
            <a:off x="2533650" y="346392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7446" name="Text Box 136"/>
          <p:cNvSpPr txBox="1">
            <a:spLocks noChangeArrowheads="1"/>
          </p:cNvSpPr>
          <p:nvPr/>
        </p:nvSpPr>
        <p:spPr bwMode="auto">
          <a:xfrm>
            <a:off x="2684463" y="31750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7447" name="Group 137"/>
          <p:cNvGrpSpPr>
            <a:grpSpLocks/>
          </p:cNvGrpSpPr>
          <p:nvPr/>
        </p:nvGrpSpPr>
        <p:grpSpPr bwMode="auto">
          <a:xfrm>
            <a:off x="1384300" y="2947988"/>
            <a:ext cx="412750" cy="244475"/>
            <a:chOff x="1104" y="3108"/>
            <a:chExt cx="260" cy="154"/>
          </a:xfrm>
        </p:grpSpPr>
        <p:sp>
          <p:nvSpPr>
            <p:cNvPr id="57566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67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7448" name="Group 140"/>
          <p:cNvGrpSpPr>
            <a:grpSpLocks/>
          </p:cNvGrpSpPr>
          <p:nvPr/>
        </p:nvGrpSpPr>
        <p:grpSpPr bwMode="auto">
          <a:xfrm>
            <a:off x="1744663" y="2947988"/>
            <a:ext cx="412750" cy="244475"/>
            <a:chOff x="1104" y="3108"/>
            <a:chExt cx="260" cy="154"/>
          </a:xfrm>
        </p:grpSpPr>
        <p:sp>
          <p:nvSpPr>
            <p:cNvPr id="57564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65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7449" name="Group 143"/>
          <p:cNvGrpSpPr>
            <a:grpSpLocks/>
          </p:cNvGrpSpPr>
          <p:nvPr/>
        </p:nvGrpSpPr>
        <p:grpSpPr bwMode="auto">
          <a:xfrm>
            <a:off x="2106613" y="2947988"/>
            <a:ext cx="412750" cy="244475"/>
            <a:chOff x="1104" y="3108"/>
            <a:chExt cx="260" cy="154"/>
          </a:xfrm>
        </p:grpSpPr>
        <p:sp>
          <p:nvSpPr>
            <p:cNvPr id="57562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63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7450" name="Group 146"/>
          <p:cNvGrpSpPr>
            <a:grpSpLocks/>
          </p:cNvGrpSpPr>
          <p:nvPr/>
        </p:nvGrpSpPr>
        <p:grpSpPr bwMode="auto">
          <a:xfrm>
            <a:off x="2478088" y="2946400"/>
            <a:ext cx="412750" cy="244475"/>
            <a:chOff x="1104" y="3108"/>
            <a:chExt cx="260" cy="154"/>
          </a:xfrm>
        </p:grpSpPr>
        <p:sp>
          <p:nvSpPr>
            <p:cNvPr id="57560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61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7451" name="Text Box 149"/>
          <p:cNvSpPr txBox="1">
            <a:spLocks noChangeArrowheads="1"/>
          </p:cNvSpPr>
          <p:nvPr/>
        </p:nvSpPr>
        <p:spPr bwMode="auto">
          <a:xfrm>
            <a:off x="4122738" y="4129088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LD.CC</a:t>
            </a:r>
          </a:p>
        </p:txBody>
      </p:sp>
      <p:sp>
        <p:nvSpPr>
          <p:cNvPr id="57452" name="Line 150"/>
          <p:cNvSpPr>
            <a:spLocks noChangeShapeType="1"/>
          </p:cNvSpPr>
          <p:nvPr/>
        </p:nvSpPr>
        <p:spPr bwMode="auto">
          <a:xfrm flipH="1">
            <a:off x="4025900" y="4251325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53" name="Line 151"/>
          <p:cNvSpPr>
            <a:spLocks noChangeShapeType="1"/>
          </p:cNvSpPr>
          <p:nvPr/>
        </p:nvSpPr>
        <p:spPr bwMode="auto">
          <a:xfrm>
            <a:off x="5702300" y="3916363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54" name="Line 152"/>
          <p:cNvSpPr>
            <a:spLocks noChangeShapeType="1"/>
          </p:cNvSpPr>
          <p:nvPr/>
        </p:nvSpPr>
        <p:spPr bwMode="auto">
          <a:xfrm>
            <a:off x="5702300" y="409575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55" name="Line 153"/>
          <p:cNvSpPr>
            <a:spLocks noChangeShapeType="1"/>
          </p:cNvSpPr>
          <p:nvPr/>
        </p:nvSpPr>
        <p:spPr bwMode="auto">
          <a:xfrm flipV="1">
            <a:off x="4606925" y="1065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56" name="Line 154"/>
          <p:cNvSpPr>
            <a:spLocks noChangeShapeType="1"/>
          </p:cNvSpPr>
          <p:nvPr/>
        </p:nvSpPr>
        <p:spPr bwMode="auto">
          <a:xfrm flipV="1">
            <a:off x="4606925" y="587375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57" name="Line 155"/>
          <p:cNvSpPr>
            <a:spLocks noChangeShapeType="1"/>
          </p:cNvSpPr>
          <p:nvPr/>
        </p:nvSpPr>
        <p:spPr bwMode="auto">
          <a:xfrm flipV="1">
            <a:off x="4613275" y="261938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58" name="Line 156"/>
          <p:cNvSpPr>
            <a:spLocks noChangeShapeType="1"/>
          </p:cNvSpPr>
          <p:nvPr/>
        </p:nvSpPr>
        <p:spPr bwMode="auto">
          <a:xfrm>
            <a:off x="4606925" y="655638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59" name="Line 157"/>
          <p:cNvSpPr>
            <a:spLocks noChangeShapeType="1"/>
          </p:cNvSpPr>
          <p:nvPr/>
        </p:nvSpPr>
        <p:spPr bwMode="auto">
          <a:xfrm>
            <a:off x="5603875" y="6556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0" name="Line 158"/>
          <p:cNvSpPr>
            <a:spLocks noChangeShapeType="1"/>
          </p:cNvSpPr>
          <p:nvPr/>
        </p:nvSpPr>
        <p:spPr bwMode="auto">
          <a:xfrm flipV="1">
            <a:off x="4343400" y="2906713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1" name="Line 159"/>
          <p:cNvSpPr>
            <a:spLocks noChangeShapeType="1"/>
          </p:cNvSpPr>
          <p:nvPr/>
        </p:nvSpPr>
        <p:spPr bwMode="auto">
          <a:xfrm>
            <a:off x="4343400" y="3152775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2" name="Line 160"/>
          <p:cNvSpPr>
            <a:spLocks noChangeShapeType="1"/>
          </p:cNvSpPr>
          <p:nvPr/>
        </p:nvSpPr>
        <p:spPr bwMode="auto">
          <a:xfrm>
            <a:off x="6035675" y="655638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3" name="Line 161"/>
          <p:cNvSpPr>
            <a:spLocks noChangeShapeType="1"/>
          </p:cNvSpPr>
          <p:nvPr/>
        </p:nvSpPr>
        <p:spPr bwMode="auto">
          <a:xfrm>
            <a:off x="3155950" y="228600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4" name="Line 162"/>
          <p:cNvSpPr>
            <a:spLocks noChangeShapeType="1"/>
          </p:cNvSpPr>
          <p:nvPr/>
        </p:nvSpPr>
        <p:spPr bwMode="auto">
          <a:xfrm flipV="1">
            <a:off x="3971925" y="1654175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5" name="Line 163"/>
          <p:cNvSpPr>
            <a:spLocks noChangeShapeType="1"/>
          </p:cNvSpPr>
          <p:nvPr/>
        </p:nvSpPr>
        <p:spPr bwMode="auto">
          <a:xfrm>
            <a:off x="3155950" y="1820863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6" name="Line 164"/>
          <p:cNvSpPr>
            <a:spLocks noChangeShapeType="1"/>
          </p:cNvSpPr>
          <p:nvPr/>
        </p:nvSpPr>
        <p:spPr bwMode="auto">
          <a:xfrm flipV="1">
            <a:off x="3225800" y="189865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7" name="Line 165"/>
          <p:cNvSpPr>
            <a:spLocks noChangeShapeType="1"/>
          </p:cNvSpPr>
          <p:nvPr/>
        </p:nvSpPr>
        <p:spPr bwMode="auto">
          <a:xfrm>
            <a:off x="3225800" y="1898650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8" name="Line 166"/>
          <p:cNvSpPr>
            <a:spLocks noChangeShapeType="1"/>
          </p:cNvSpPr>
          <p:nvPr/>
        </p:nvSpPr>
        <p:spPr bwMode="auto">
          <a:xfrm flipV="1">
            <a:off x="4508500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69" name="Line 167"/>
          <p:cNvSpPr>
            <a:spLocks noChangeShapeType="1"/>
          </p:cNvSpPr>
          <p:nvPr/>
        </p:nvSpPr>
        <p:spPr bwMode="auto">
          <a:xfrm flipV="1">
            <a:off x="5045075" y="165417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70" name="Line 168"/>
          <p:cNvSpPr>
            <a:spLocks noChangeShapeType="1"/>
          </p:cNvSpPr>
          <p:nvPr/>
        </p:nvSpPr>
        <p:spPr bwMode="auto">
          <a:xfrm flipV="1">
            <a:off x="5045075" y="1898650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71" name="Line 169"/>
          <p:cNvSpPr>
            <a:spLocks noChangeShapeType="1"/>
          </p:cNvSpPr>
          <p:nvPr/>
        </p:nvSpPr>
        <p:spPr bwMode="auto">
          <a:xfrm flipV="1">
            <a:off x="5603875" y="1301750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72" name="Line 170"/>
          <p:cNvSpPr>
            <a:spLocks noChangeShapeType="1"/>
          </p:cNvSpPr>
          <p:nvPr/>
        </p:nvSpPr>
        <p:spPr bwMode="auto">
          <a:xfrm flipV="1">
            <a:off x="1806575" y="22860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73" name="Line 171"/>
          <p:cNvSpPr>
            <a:spLocks noChangeShapeType="1"/>
          </p:cNvSpPr>
          <p:nvPr/>
        </p:nvSpPr>
        <p:spPr bwMode="auto">
          <a:xfrm flipV="1">
            <a:off x="1806575" y="573088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74" name="Line 172"/>
          <p:cNvSpPr>
            <a:spLocks noChangeShapeType="1"/>
          </p:cNvSpPr>
          <p:nvPr/>
        </p:nvSpPr>
        <p:spPr bwMode="auto">
          <a:xfrm flipV="1">
            <a:off x="1331913" y="1114425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75" name="Line 173"/>
          <p:cNvSpPr>
            <a:spLocks noChangeShapeType="1"/>
          </p:cNvSpPr>
          <p:nvPr/>
        </p:nvSpPr>
        <p:spPr bwMode="auto">
          <a:xfrm flipV="1">
            <a:off x="2117725" y="1114425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76" name="Line 174"/>
          <p:cNvSpPr>
            <a:spLocks noChangeShapeType="1"/>
          </p:cNvSpPr>
          <p:nvPr/>
        </p:nvSpPr>
        <p:spPr bwMode="auto">
          <a:xfrm flipV="1">
            <a:off x="590550" y="1423988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77" name="Line 175"/>
          <p:cNvSpPr>
            <a:spLocks noChangeShapeType="1"/>
          </p:cNvSpPr>
          <p:nvPr/>
        </p:nvSpPr>
        <p:spPr bwMode="auto">
          <a:xfrm>
            <a:off x="590550" y="1423988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78" name="Line 176"/>
          <p:cNvSpPr>
            <a:spLocks noChangeShapeType="1"/>
          </p:cNvSpPr>
          <p:nvPr/>
        </p:nvSpPr>
        <p:spPr bwMode="auto">
          <a:xfrm flipH="1">
            <a:off x="2117725" y="1898650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479" name="Group 177"/>
          <p:cNvGrpSpPr>
            <a:grpSpLocks/>
          </p:cNvGrpSpPr>
          <p:nvPr/>
        </p:nvGrpSpPr>
        <p:grpSpPr bwMode="auto">
          <a:xfrm>
            <a:off x="1776413" y="1179513"/>
            <a:ext cx="412750" cy="244475"/>
            <a:chOff x="1104" y="3108"/>
            <a:chExt cx="260" cy="154"/>
          </a:xfrm>
        </p:grpSpPr>
        <p:sp>
          <p:nvSpPr>
            <p:cNvPr id="57558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59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7480" name="Group 180"/>
          <p:cNvGrpSpPr>
            <a:grpSpLocks/>
          </p:cNvGrpSpPr>
          <p:nvPr/>
        </p:nvGrpSpPr>
        <p:grpSpPr bwMode="auto">
          <a:xfrm>
            <a:off x="998538" y="1179513"/>
            <a:ext cx="412750" cy="244475"/>
            <a:chOff x="1104" y="3108"/>
            <a:chExt cx="260" cy="154"/>
          </a:xfrm>
        </p:grpSpPr>
        <p:sp>
          <p:nvSpPr>
            <p:cNvPr id="57556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57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7481" name="Line 183"/>
          <p:cNvSpPr>
            <a:spLocks noChangeShapeType="1"/>
          </p:cNvSpPr>
          <p:nvPr/>
        </p:nvSpPr>
        <p:spPr bwMode="auto">
          <a:xfrm>
            <a:off x="6578600" y="806450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82" name="Line 184"/>
          <p:cNvSpPr>
            <a:spLocks noChangeShapeType="1"/>
          </p:cNvSpPr>
          <p:nvPr/>
        </p:nvSpPr>
        <p:spPr bwMode="auto">
          <a:xfrm>
            <a:off x="6570663" y="1301750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83" name="Line 185"/>
          <p:cNvSpPr>
            <a:spLocks noChangeShapeType="1"/>
          </p:cNvSpPr>
          <p:nvPr/>
        </p:nvSpPr>
        <p:spPr bwMode="auto">
          <a:xfrm>
            <a:off x="6561138" y="181927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84" name="Text Box 186"/>
          <p:cNvSpPr txBox="1">
            <a:spLocks noChangeArrowheads="1"/>
          </p:cNvSpPr>
          <p:nvPr/>
        </p:nvSpPr>
        <p:spPr bwMode="auto">
          <a:xfrm>
            <a:off x="6278563" y="684213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7485" name="Text Box 187"/>
          <p:cNvSpPr txBox="1">
            <a:spLocks noChangeArrowheads="1"/>
          </p:cNvSpPr>
          <p:nvPr/>
        </p:nvSpPr>
        <p:spPr bwMode="auto">
          <a:xfrm>
            <a:off x="5969000" y="1179513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7486" name="Text Box 188"/>
          <p:cNvSpPr txBox="1">
            <a:spLocks noChangeArrowheads="1"/>
          </p:cNvSpPr>
          <p:nvPr/>
        </p:nvSpPr>
        <p:spPr bwMode="auto">
          <a:xfrm>
            <a:off x="6216650" y="1698625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7487" name="Line 189"/>
          <p:cNvSpPr>
            <a:spLocks noChangeShapeType="1"/>
          </p:cNvSpPr>
          <p:nvPr/>
        </p:nvSpPr>
        <p:spPr bwMode="auto">
          <a:xfrm flipV="1">
            <a:off x="6646863" y="730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88" name="Line 190"/>
          <p:cNvSpPr>
            <a:spLocks noChangeShapeType="1"/>
          </p:cNvSpPr>
          <p:nvPr/>
        </p:nvSpPr>
        <p:spPr bwMode="auto">
          <a:xfrm flipV="1">
            <a:off x="7239000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89" name="Text Box 191"/>
          <p:cNvSpPr txBox="1">
            <a:spLocks noChangeArrowheads="1"/>
          </p:cNvSpPr>
          <p:nvPr/>
        </p:nvSpPr>
        <p:spPr bwMode="auto">
          <a:xfrm>
            <a:off x="6578600" y="157480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7490" name="Text Box 192"/>
          <p:cNvSpPr txBox="1">
            <a:spLocks noChangeArrowheads="1"/>
          </p:cNvSpPr>
          <p:nvPr/>
        </p:nvSpPr>
        <p:spPr bwMode="auto">
          <a:xfrm>
            <a:off x="6578600" y="56197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7491" name="Text Box 193"/>
          <p:cNvSpPr txBox="1">
            <a:spLocks noChangeArrowheads="1"/>
          </p:cNvSpPr>
          <p:nvPr/>
        </p:nvSpPr>
        <p:spPr bwMode="auto">
          <a:xfrm>
            <a:off x="6992938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492" name="Text Box 194"/>
          <p:cNvSpPr txBox="1">
            <a:spLocks noChangeArrowheads="1"/>
          </p:cNvSpPr>
          <p:nvPr/>
        </p:nvSpPr>
        <p:spPr bwMode="auto">
          <a:xfrm>
            <a:off x="8399463" y="1685925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7493" name="Line 195"/>
          <p:cNvSpPr>
            <a:spLocks noChangeShapeType="1"/>
          </p:cNvSpPr>
          <p:nvPr/>
        </p:nvSpPr>
        <p:spPr bwMode="auto">
          <a:xfrm flipV="1">
            <a:off x="8224838" y="17351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94" name="Text Box 196"/>
          <p:cNvSpPr txBox="1">
            <a:spLocks noChangeArrowheads="1"/>
          </p:cNvSpPr>
          <p:nvPr/>
        </p:nvSpPr>
        <p:spPr bwMode="auto">
          <a:xfrm>
            <a:off x="8140700" y="15636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7495" name="Line 197"/>
          <p:cNvSpPr>
            <a:spLocks noChangeShapeType="1"/>
          </p:cNvSpPr>
          <p:nvPr/>
        </p:nvSpPr>
        <p:spPr bwMode="auto">
          <a:xfrm>
            <a:off x="7516813" y="228600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496" name="Group 198"/>
          <p:cNvGrpSpPr>
            <a:grpSpLocks/>
          </p:cNvGrpSpPr>
          <p:nvPr/>
        </p:nvGrpSpPr>
        <p:grpSpPr bwMode="auto">
          <a:xfrm>
            <a:off x="7181850" y="342900"/>
            <a:ext cx="412750" cy="244475"/>
            <a:chOff x="1104" y="3108"/>
            <a:chExt cx="260" cy="154"/>
          </a:xfrm>
        </p:grpSpPr>
        <p:sp>
          <p:nvSpPr>
            <p:cNvPr id="57554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55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7497" name="Line 201"/>
          <p:cNvSpPr>
            <a:spLocks noChangeShapeType="1"/>
          </p:cNvSpPr>
          <p:nvPr/>
        </p:nvSpPr>
        <p:spPr bwMode="auto">
          <a:xfrm flipV="1">
            <a:off x="7726363" y="26638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98" name="Text Box 202"/>
          <p:cNvSpPr txBox="1">
            <a:spLocks noChangeArrowheads="1"/>
          </p:cNvSpPr>
          <p:nvPr/>
        </p:nvSpPr>
        <p:spPr bwMode="auto">
          <a:xfrm>
            <a:off x="7480300" y="26098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499" name="Line 203"/>
          <p:cNvSpPr>
            <a:spLocks noChangeShapeType="1"/>
          </p:cNvSpPr>
          <p:nvPr/>
        </p:nvSpPr>
        <p:spPr bwMode="auto">
          <a:xfrm flipV="1">
            <a:off x="5957888" y="28003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00" name="Text Box 204"/>
          <p:cNvSpPr txBox="1">
            <a:spLocks noChangeArrowheads="1"/>
          </p:cNvSpPr>
          <p:nvPr/>
        </p:nvSpPr>
        <p:spPr bwMode="auto">
          <a:xfrm>
            <a:off x="6035675" y="274637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501" name="Line 205"/>
          <p:cNvSpPr>
            <a:spLocks noChangeShapeType="1"/>
          </p:cNvSpPr>
          <p:nvPr/>
        </p:nvSpPr>
        <p:spPr bwMode="auto">
          <a:xfrm flipV="1">
            <a:off x="4316413" y="3424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02" name="Text Box 206"/>
          <p:cNvSpPr txBox="1">
            <a:spLocks noChangeArrowheads="1"/>
          </p:cNvSpPr>
          <p:nvPr/>
        </p:nvSpPr>
        <p:spPr bwMode="auto">
          <a:xfrm>
            <a:off x="4184650" y="32654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503" name="Text Box 207"/>
          <p:cNvSpPr txBox="1">
            <a:spLocks noChangeArrowheads="1"/>
          </p:cNvSpPr>
          <p:nvPr/>
        </p:nvSpPr>
        <p:spPr bwMode="auto">
          <a:xfrm>
            <a:off x="1136650" y="4557713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7504" name="Line 208"/>
          <p:cNvSpPr>
            <a:spLocks noChangeShapeType="1"/>
          </p:cNvSpPr>
          <p:nvPr/>
        </p:nvSpPr>
        <p:spPr bwMode="auto">
          <a:xfrm>
            <a:off x="1638300" y="4679950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05" name="Text Box 209"/>
          <p:cNvSpPr txBox="1">
            <a:spLocks noChangeArrowheads="1"/>
          </p:cNvSpPr>
          <p:nvPr/>
        </p:nvSpPr>
        <p:spPr bwMode="auto">
          <a:xfrm>
            <a:off x="588963" y="2239963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7506" name="Line 210"/>
          <p:cNvSpPr>
            <a:spLocks noChangeShapeType="1"/>
          </p:cNvSpPr>
          <p:nvPr/>
        </p:nvSpPr>
        <p:spPr bwMode="auto">
          <a:xfrm flipV="1">
            <a:off x="506413" y="22939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07" name="Text Box 211"/>
          <p:cNvSpPr txBox="1">
            <a:spLocks noChangeArrowheads="1"/>
          </p:cNvSpPr>
          <p:nvPr/>
        </p:nvSpPr>
        <p:spPr bwMode="auto">
          <a:xfrm>
            <a:off x="679450" y="24193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7508" name="Line 212"/>
          <p:cNvSpPr>
            <a:spLocks noChangeShapeType="1"/>
          </p:cNvSpPr>
          <p:nvPr/>
        </p:nvSpPr>
        <p:spPr bwMode="auto">
          <a:xfrm>
            <a:off x="1127125" y="2663825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09" name="Line 213"/>
          <p:cNvSpPr>
            <a:spLocks noChangeShapeType="1"/>
          </p:cNvSpPr>
          <p:nvPr/>
        </p:nvSpPr>
        <p:spPr bwMode="auto">
          <a:xfrm flipV="1">
            <a:off x="1258888" y="25876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10" name="Text Box 214"/>
          <p:cNvSpPr txBox="1">
            <a:spLocks noChangeArrowheads="1"/>
          </p:cNvSpPr>
          <p:nvPr/>
        </p:nvSpPr>
        <p:spPr bwMode="auto">
          <a:xfrm>
            <a:off x="1204913" y="241935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7511" name="Oval 215"/>
          <p:cNvSpPr>
            <a:spLocks noChangeArrowheads="1"/>
          </p:cNvSpPr>
          <p:nvPr/>
        </p:nvSpPr>
        <p:spPr bwMode="auto">
          <a:xfrm>
            <a:off x="2090738" y="4391025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7512" name="Oval 216"/>
          <p:cNvSpPr>
            <a:spLocks noChangeArrowheads="1"/>
          </p:cNvSpPr>
          <p:nvPr/>
        </p:nvSpPr>
        <p:spPr bwMode="auto">
          <a:xfrm>
            <a:off x="2554288" y="3776663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7513" name="Oval 217"/>
          <p:cNvSpPr>
            <a:spLocks noChangeArrowheads="1"/>
          </p:cNvSpPr>
          <p:nvPr/>
        </p:nvSpPr>
        <p:spPr bwMode="auto">
          <a:xfrm>
            <a:off x="7775575" y="3228975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7514" name="Line 218"/>
          <p:cNvSpPr>
            <a:spLocks noChangeShapeType="1"/>
          </p:cNvSpPr>
          <p:nvPr/>
        </p:nvSpPr>
        <p:spPr bwMode="auto">
          <a:xfrm flipV="1">
            <a:off x="3490913" y="3255963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15" name="Line 219"/>
          <p:cNvSpPr>
            <a:spLocks noChangeShapeType="1"/>
          </p:cNvSpPr>
          <p:nvPr/>
        </p:nvSpPr>
        <p:spPr bwMode="auto">
          <a:xfrm flipV="1">
            <a:off x="3490913" y="2906713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16" name="Line 220"/>
          <p:cNvSpPr>
            <a:spLocks noChangeShapeType="1"/>
          </p:cNvSpPr>
          <p:nvPr/>
        </p:nvSpPr>
        <p:spPr bwMode="auto">
          <a:xfrm>
            <a:off x="3413125" y="1468438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17" name="Line 221"/>
          <p:cNvSpPr>
            <a:spLocks noChangeShapeType="1"/>
          </p:cNvSpPr>
          <p:nvPr/>
        </p:nvSpPr>
        <p:spPr bwMode="auto">
          <a:xfrm flipV="1">
            <a:off x="3567113" y="139223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18" name="Text Box 222"/>
          <p:cNvSpPr txBox="1">
            <a:spLocks noChangeArrowheads="1"/>
          </p:cNvSpPr>
          <p:nvPr/>
        </p:nvSpPr>
        <p:spPr bwMode="auto">
          <a:xfrm>
            <a:off x="3506788" y="122396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7519" name="Text Box 223"/>
          <p:cNvSpPr txBox="1">
            <a:spLocks noChangeArrowheads="1"/>
          </p:cNvSpPr>
          <p:nvPr/>
        </p:nvSpPr>
        <p:spPr bwMode="auto">
          <a:xfrm>
            <a:off x="3522663" y="769938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7520" name="Line 224"/>
          <p:cNvSpPr>
            <a:spLocks noChangeShapeType="1"/>
          </p:cNvSpPr>
          <p:nvPr/>
        </p:nvSpPr>
        <p:spPr bwMode="auto">
          <a:xfrm>
            <a:off x="4025900" y="89217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21" name="Line 225"/>
          <p:cNvSpPr>
            <a:spLocks noChangeShapeType="1"/>
          </p:cNvSpPr>
          <p:nvPr/>
        </p:nvSpPr>
        <p:spPr bwMode="auto">
          <a:xfrm flipH="1">
            <a:off x="4606925" y="2663825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22" name="Text Box 226"/>
          <p:cNvSpPr txBox="1">
            <a:spLocks noChangeArrowheads="1"/>
          </p:cNvSpPr>
          <p:nvPr/>
        </p:nvSpPr>
        <p:spPr bwMode="auto">
          <a:xfrm>
            <a:off x="995363" y="210820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7523" name="Line 227"/>
          <p:cNvSpPr>
            <a:spLocks noChangeShapeType="1"/>
          </p:cNvSpPr>
          <p:nvPr/>
        </p:nvSpPr>
        <p:spPr bwMode="auto">
          <a:xfrm flipV="1">
            <a:off x="1127125" y="2293938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24" name="Text Box 228"/>
          <p:cNvSpPr txBox="1">
            <a:spLocks noChangeArrowheads="1"/>
          </p:cNvSpPr>
          <p:nvPr/>
        </p:nvSpPr>
        <p:spPr bwMode="auto">
          <a:xfrm>
            <a:off x="4824413" y="2541588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7525" name="Oval 229"/>
          <p:cNvSpPr>
            <a:spLocks noChangeArrowheads="1"/>
          </p:cNvSpPr>
          <p:nvPr/>
        </p:nvSpPr>
        <p:spPr bwMode="auto">
          <a:xfrm>
            <a:off x="3198813" y="1868488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7526" name="Line 230"/>
          <p:cNvSpPr>
            <a:spLocks noChangeShapeType="1"/>
          </p:cNvSpPr>
          <p:nvPr/>
        </p:nvSpPr>
        <p:spPr bwMode="auto">
          <a:xfrm flipV="1">
            <a:off x="3074988" y="102711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27" name="Text Box 231"/>
          <p:cNvSpPr txBox="1">
            <a:spLocks noChangeArrowheads="1"/>
          </p:cNvSpPr>
          <p:nvPr/>
        </p:nvSpPr>
        <p:spPr bwMode="auto">
          <a:xfrm>
            <a:off x="2844800" y="97155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528" name="Line 232"/>
          <p:cNvSpPr>
            <a:spLocks noChangeShapeType="1"/>
          </p:cNvSpPr>
          <p:nvPr/>
        </p:nvSpPr>
        <p:spPr bwMode="auto">
          <a:xfrm flipV="1">
            <a:off x="5526088" y="16303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29" name="Text Box 233"/>
          <p:cNvSpPr txBox="1">
            <a:spLocks noChangeArrowheads="1"/>
          </p:cNvSpPr>
          <p:nvPr/>
        </p:nvSpPr>
        <p:spPr bwMode="auto">
          <a:xfrm>
            <a:off x="5603875" y="1576388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530" name="Line 234"/>
          <p:cNvSpPr>
            <a:spLocks noChangeShapeType="1"/>
          </p:cNvSpPr>
          <p:nvPr/>
        </p:nvSpPr>
        <p:spPr bwMode="auto">
          <a:xfrm flipV="1">
            <a:off x="3783013" y="317341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31" name="Text Box 235"/>
          <p:cNvSpPr txBox="1">
            <a:spLocks noChangeArrowheads="1"/>
          </p:cNvSpPr>
          <p:nvPr/>
        </p:nvSpPr>
        <p:spPr bwMode="auto">
          <a:xfrm>
            <a:off x="3651250" y="3014663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7532" name="Line 236"/>
          <p:cNvSpPr>
            <a:spLocks noChangeShapeType="1"/>
          </p:cNvSpPr>
          <p:nvPr/>
        </p:nvSpPr>
        <p:spPr bwMode="auto">
          <a:xfrm flipV="1">
            <a:off x="6202363" y="444976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33" name="Line 237"/>
          <p:cNvSpPr>
            <a:spLocks noChangeShapeType="1"/>
          </p:cNvSpPr>
          <p:nvPr/>
        </p:nvSpPr>
        <p:spPr bwMode="auto">
          <a:xfrm flipV="1">
            <a:off x="7334250" y="50831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34" name="Text Box 238"/>
          <p:cNvSpPr txBox="1">
            <a:spLocks noChangeArrowheads="1"/>
          </p:cNvSpPr>
          <p:nvPr/>
        </p:nvSpPr>
        <p:spPr bwMode="auto">
          <a:xfrm>
            <a:off x="6151563" y="4281488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7535" name="Text Box 239"/>
          <p:cNvSpPr txBox="1">
            <a:spLocks noChangeArrowheads="1"/>
          </p:cNvSpPr>
          <p:nvPr/>
        </p:nvSpPr>
        <p:spPr bwMode="auto">
          <a:xfrm>
            <a:off x="7073900" y="502602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7536" name="Group 240"/>
          <p:cNvGrpSpPr>
            <a:grpSpLocks/>
          </p:cNvGrpSpPr>
          <p:nvPr/>
        </p:nvGrpSpPr>
        <p:grpSpPr bwMode="auto">
          <a:xfrm>
            <a:off x="5837238" y="4164013"/>
            <a:ext cx="52387" cy="250825"/>
            <a:chOff x="3678" y="3044"/>
            <a:chExt cx="33" cy="158"/>
          </a:xfrm>
        </p:grpSpPr>
        <p:sp>
          <p:nvSpPr>
            <p:cNvPr id="57551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7552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7553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7537" name="Line 244"/>
          <p:cNvSpPr>
            <a:spLocks noChangeShapeType="1"/>
          </p:cNvSpPr>
          <p:nvPr/>
        </p:nvSpPr>
        <p:spPr bwMode="auto">
          <a:xfrm>
            <a:off x="823913" y="882650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38" name="Line 245"/>
          <p:cNvSpPr>
            <a:spLocks noChangeShapeType="1"/>
          </p:cNvSpPr>
          <p:nvPr/>
        </p:nvSpPr>
        <p:spPr bwMode="auto">
          <a:xfrm flipH="1">
            <a:off x="8074025" y="1808163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39" name="Text Box 246"/>
          <p:cNvSpPr txBox="1">
            <a:spLocks noChangeArrowheads="1"/>
          </p:cNvSpPr>
          <p:nvPr/>
        </p:nvSpPr>
        <p:spPr bwMode="auto">
          <a:xfrm>
            <a:off x="7673975" y="417512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7540" name="Text Box 247"/>
          <p:cNvSpPr txBox="1">
            <a:spLocks noChangeArrowheads="1"/>
          </p:cNvSpPr>
          <p:nvPr/>
        </p:nvSpPr>
        <p:spPr bwMode="auto">
          <a:xfrm>
            <a:off x="6838950" y="4170363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7541" name="Line 248"/>
          <p:cNvSpPr>
            <a:spLocks noChangeShapeType="1"/>
          </p:cNvSpPr>
          <p:nvPr/>
        </p:nvSpPr>
        <p:spPr bwMode="auto">
          <a:xfrm flipH="1">
            <a:off x="6035675" y="4889500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42" name="Line 249"/>
          <p:cNvSpPr>
            <a:spLocks noChangeShapeType="1"/>
          </p:cNvSpPr>
          <p:nvPr/>
        </p:nvSpPr>
        <p:spPr bwMode="auto">
          <a:xfrm>
            <a:off x="5702300" y="4648200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43" name="Line 250"/>
          <p:cNvSpPr>
            <a:spLocks noChangeShapeType="1"/>
          </p:cNvSpPr>
          <p:nvPr/>
        </p:nvSpPr>
        <p:spPr bwMode="auto">
          <a:xfrm>
            <a:off x="6035675" y="46482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544" name="Text Box 251"/>
          <p:cNvSpPr txBox="1">
            <a:spLocks noChangeArrowheads="1"/>
          </p:cNvSpPr>
          <p:nvPr/>
        </p:nvSpPr>
        <p:spPr bwMode="auto">
          <a:xfrm>
            <a:off x="146050" y="760413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7545" name="Text Box 252"/>
          <p:cNvSpPr txBox="1">
            <a:spLocks noChangeArrowheads="1"/>
          </p:cNvSpPr>
          <p:nvPr/>
        </p:nvSpPr>
        <p:spPr bwMode="auto">
          <a:xfrm>
            <a:off x="3154363" y="1057275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7546" name="Line 253"/>
          <p:cNvSpPr>
            <a:spLocks noChangeShapeType="1"/>
          </p:cNvSpPr>
          <p:nvPr/>
        </p:nvSpPr>
        <p:spPr bwMode="auto">
          <a:xfrm>
            <a:off x="3413125" y="1244600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547" name="Group 254"/>
          <p:cNvGrpSpPr>
            <a:grpSpLocks/>
          </p:cNvGrpSpPr>
          <p:nvPr/>
        </p:nvGrpSpPr>
        <p:grpSpPr bwMode="auto">
          <a:xfrm>
            <a:off x="7199313" y="3141663"/>
            <a:ext cx="234950" cy="114300"/>
            <a:chOff x="4327" y="1929"/>
            <a:chExt cx="148" cy="72"/>
          </a:xfrm>
        </p:grpSpPr>
        <p:sp>
          <p:nvSpPr>
            <p:cNvPr id="57549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50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548" name="Line 257"/>
          <p:cNvSpPr>
            <a:spLocks noChangeShapeType="1"/>
          </p:cNvSpPr>
          <p:nvPr/>
        </p:nvSpPr>
        <p:spPr bwMode="auto">
          <a:xfrm>
            <a:off x="7434263" y="3255963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Questions</a:t>
            </a:r>
          </a:p>
        </p:txBody>
      </p:sp>
      <p:grpSp>
        <p:nvGrpSpPr>
          <p:cNvPr id="58370" name="Group 3"/>
          <p:cNvGrpSpPr>
            <a:grpSpLocks/>
          </p:cNvGrpSpPr>
          <p:nvPr/>
        </p:nvGrpSpPr>
        <p:grpSpPr bwMode="auto">
          <a:xfrm>
            <a:off x="6183313" y="3298825"/>
            <a:ext cx="2151062" cy="628650"/>
            <a:chOff x="496" y="689"/>
            <a:chExt cx="1355" cy="396"/>
          </a:xfrm>
        </p:grpSpPr>
        <p:grpSp>
          <p:nvGrpSpPr>
            <p:cNvPr id="58409" name="Group 4"/>
            <p:cNvGrpSpPr>
              <a:grpSpLocks/>
            </p:cNvGrpSpPr>
            <p:nvPr/>
          </p:nvGrpSpPr>
          <p:grpSpPr bwMode="auto">
            <a:xfrm>
              <a:off x="943" y="689"/>
              <a:ext cx="461" cy="396"/>
              <a:chOff x="943" y="689"/>
              <a:chExt cx="461" cy="396"/>
            </a:xfrm>
          </p:grpSpPr>
          <p:sp>
            <p:nvSpPr>
              <p:cNvPr id="58412" name="Freeform 5"/>
              <p:cNvSpPr>
                <a:spLocks/>
              </p:cNvSpPr>
              <p:nvPr/>
            </p:nvSpPr>
            <p:spPr bwMode="auto">
              <a:xfrm>
                <a:off x="943" y="689"/>
                <a:ext cx="395" cy="396"/>
              </a:xfrm>
              <a:custGeom>
                <a:avLst/>
                <a:gdLst>
                  <a:gd name="T0" fmla="*/ 0 w 395"/>
                  <a:gd name="T1" fmla="*/ 0 h 396"/>
                  <a:gd name="T2" fmla="*/ 0 w 395"/>
                  <a:gd name="T3" fmla="*/ 396 h 396"/>
                  <a:gd name="T4" fmla="*/ 395 w 395"/>
                  <a:gd name="T5" fmla="*/ 198 h 396"/>
                  <a:gd name="T6" fmla="*/ 0 w 395"/>
                  <a:gd name="T7" fmla="*/ 0 h 3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95"/>
                  <a:gd name="T13" fmla="*/ 0 h 396"/>
                  <a:gd name="T14" fmla="*/ 395 w 395"/>
                  <a:gd name="T15" fmla="*/ 396 h 3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95" h="396">
                    <a:moveTo>
                      <a:pt x="0" y="0"/>
                    </a:moveTo>
                    <a:lnTo>
                      <a:pt x="0" y="396"/>
                    </a:lnTo>
                    <a:lnTo>
                      <a:pt x="395" y="1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3" name="Oval 6"/>
              <p:cNvSpPr>
                <a:spLocks noChangeArrowheads="1"/>
              </p:cNvSpPr>
              <p:nvPr/>
            </p:nvSpPr>
            <p:spPr bwMode="auto">
              <a:xfrm>
                <a:off x="1334" y="852"/>
                <a:ext cx="70" cy="7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sp>
          <p:nvSpPr>
            <p:cNvPr id="58410" name="Line 7"/>
            <p:cNvSpPr>
              <a:spLocks noChangeShapeType="1"/>
            </p:cNvSpPr>
            <p:nvPr/>
          </p:nvSpPr>
          <p:spPr bwMode="auto">
            <a:xfrm flipH="1">
              <a:off x="496" y="887"/>
              <a:ext cx="4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11" name="Line 8"/>
            <p:cNvSpPr>
              <a:spLocks noChangeShapeType="1"/>
            </p:cNvSpPr>
            <p:nvPr/>
          </p:nvSpPr>
          <p:spPr bwMode="auto">
            <a:xfrm flipH="1">
              <a:off x="1404" y="887"/>
              <a:ext cx="4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371" name="Group 9"/>
          <p:cNvGrpSpPr>
            <a:grpSpLocks/>
          </p:cNvGrpSpPr>
          <p:nvPr/>
        </p:nvGrpSpPr>
        <p:grpSpPr bwMode="auto">
          <a:xfrm>
            <a:off x="1365250" y="5699125"/>
            <a:ext cx="1450975" cy="742950"/>
            <a:chOff x="1779" y="1796"/>
            <a:chExt cx="914" cy="468"/>
          </a:xfrm>
        </p:grpSpPr>
        <p:grpSp>
          <p:nvGrpSpPr>
            <p:cNvPr id="58403" name="Group 10"/>
            <p:cNvGrpSpPr>
              <a:grpSpLocks/>
            </p:cNvGrpSpPr>
            <p:nvPr/>
          </p:nvGrpSpPr>
          <p:grpSpPr bwMode="auto">
            <a:xfrm>
              <a:off x="1880" y="1796"/>
              <a:ext cx="664" cy="468"/>
              <a:chOff x="1880" y="1796"/>
              <a:chExt cx="664" cy="468"/>
            </a:xfrm>
          </p:grpSpPr>
          <p:sp>
            <p:nvSpPr>
              <p:cNvPr id="58407" name="Freeform 11"/>
              <p:cNvSpPr>
                <a:spLocks/>
              </p:cNvSpPr>
              <p:nvPr/>
            </p:nvSpPr>
            <p:spPr bwMode="auto">
              <a:xfrm>
                <a:off x="1880" y="1796"/>
                <a:ext cx="594" cy="468"/>
              </a:xfrm>
              <a:custGeom>
                <a:avLst/>
                <a:gdLst>
                  <a:gd name="T0" fmla="*/ 2 w 594"/>
                  <a:gd name="T1" fmla="*/ 0 h 468"/>
                  <a:gd name="T2" fmla="*/ 87 w 594"/>
                  <a:gd name="T3" fmla="*/ 1 h 468"/>
                  <a:gd name="T4" fmla="*/ 171 w 594"/>
                  <a:gd name="T5" fmla="*/ 16 h 468"/>
                  <a:gd name="T6" fmla="*/ 257 w 594"/>
                  <a:gd name="T7" fmla="*/ 34 h 468"/>
                  <a:gd name="T8" fmla="*/ 335 w 594"/>
                  <a:gd name="T9" fmla="*/ 63 h 468"/>
                  <a:gd name="T10" fmla="*/ 425 w 594"/>
                  <a:gd name="T11" fmla="*/ 102 h 468"/>
                  <a:gd name="T12" fmla="*/ 497 w 594"/>
                  <a:gd name="T13" fmla="*/ 144 h 468"/>
                  <a:gd name="T14" fmla="*/ 549 w 594"/>
                  <a:gd name="T15" fmla="*/ 186 h 468"/>
                  <a:gd name="T16" fmla="*/ 594 w 594"/>
                  <a:gd name="T17" fmla="*/ 237 h 468"/>
                  <a:gd name="T18" fmla="*/ 542 w 594"/>
                  <a:gd name="T19" fmla="*/ 288 h 468"/>
                  <a:gd name="T20" fmla="*/ 498 w 594"/>
                  <a:gd name="T21" fmla="*/ 324 h 468"/>
                  <a:gd name="T22" fmla="*/ 444 w 594"/>
                  <a:gd name="T23" fmla="*/ 357 h 468"/>
                  <a:gd name="T24" fmla="*/ 378 w 594"/>
                  <a:gd name="T25" fmla="*/ 391 h 468"/>
                  <a:gd name="T26" fmla="*/ 315 w 594"/>
                  <a:gd name="T27" fmla="*/ 412 h 468"/>
                  <a:gd name="T28" fmla="*/ 243 w 594"/>
                  <a:gd name="T29" fmla="*/ 438 h 468"/>
                  <a:gd name="T30" fmla="*/ 155 w 594"/>
                  <a:gd name="T31" fmla="*/ 454 h 468"/>
                  <a:gd name="T32" fmla="*/ 80 w 594"/>
                  <a:gd name="T33" fmla="*/ 466 h 468"/>
                  <a:gd name="T34" fmla="*/ 41 w 594"/>
                  <a:gd name="T35" fmla="*/ 468 h 468"/>
                  <a:gd name="T36" fmla="*/ 0 w 594"/>
                  <a:gd name="T37" fmla="*/ 466 h 468"/>
                  <a:gd name="T38" fmla="*/ 26 w 594"/>
                  <a:gd name="T39" fmla="*/ 420 h 468"/>
                  <a:gd name="T40" fmla="*/ 44 w 594"/>
                  <a:gd name="T41" fmla="*/ 358 h 468"/>
                  <a:gd name="T42" fmla="*/ 54 w 594"/>
                  <a:gd name="T43" fmla="*/ 303 h 468"/>
                  <a:gd name="T44" fmla="*/ 59 w 594"/>
                  <a:gd name="T45" fmla="*/ 235 h 468"/>
                  <a:gd name="T46" fmla="*/ 54 w 594"/>
                  <a:gd name="T47" fmla="*/ 174 h 468"/>
                  <a:gd name="T48" fmla="*/ 45 w 594"/>
                  <a:gd name="T49" fmla="*/ 120 h 468"/>
                  <a:gd name="T50" fmla="*/ 35 w 594"/>
                  <a:gd name="T51" fmla="*/ 69 h 468"/>
                  <a:gd name="T52" fmla="*/ 18 w 594"/>
                  <a:gd name="T53" fmla="*/ 28 h 468"/>
                  <a:gd name="T54" fmla="*/ 2 w 594"/>
                  <a:gd name="T55" fmla="*/ 0 h 46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94"/>
                  <a:gd name="T85" fmla="*/ 0 h 468"/>
                  <a:gd name="T86" fmla="*/ 594 w 594"/>
                  <a:gd name="T87" fmla="*/ 468 h 46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94" h="468">
                    <a:moveTo>
                      <a:pt x="2" y="0"/>
                    </a:moveTo>
                    <a:lnTo>
                      <a:pt x="87" y="1"/>
                    </a:lnTo>
                    <a:lnTo>
                      <a:pt x="171" y="16"/>
                    </a:lnTo>
                    <a:lnTo>
                      <a:pt x="257" y="34"/>
                    </a:lnTo>
                    <a:lnTo>
                      <a:pt x="335" y="63"/>
                    </a:lnTo>
                    <a:lnTo>
                      <a:pt x="425" y="102"/>
                    </a:lnTo>
                    <a:lnTo>
                      <a:pt x="497" y="144"/>
                    </a:lnTo>
                    <a:lnTo>
                      <a:pt x="549" y="186"/>
                    </a:lnTo>
                    <a:lnTo>
                      <a:pt x="594" y="237"/>
                    </a:lnTo>
                    <a:lnTo>
                      <a:pt x="542" y="288"/>
                    </a:lnTo>
                    <a:lnTo>
                      <a:pt x="498" y="324"/>
                    </a:lnTo>
                    <a:lnTo>
                      <a:pt x="444" y="357"/>
                    </a:lnTo>
                    <a:lnTo>
                      <a:pt x="378" y="391"/>
                    </a:lnTo>
                    <a:lnTo>
                      <a:pt x="315" y="412"/>
                    </a:lnTo>
                    <a:lnTo>
                      <a:pt x="243" y="438"/>
                    </a:lnTo>
                    <a:lnTo>
                      <a:pt x="155" y="454"/>
                    </a:lnTo>
                    <a:lnTo>
                      <a:pt x="80" y="466"/>
                    </a:lnTo>
                    <a:lnTo>
                      <a:pt x="41" y="468"/>
                    </a:lnTo>
                    <a:lnTo>
                      <a:pt x="0" y="466"/>
                    </a:lnTo>
                    <a:lnTo>
                      <a:pt x="26" y="420"/>
                    </a:lnTo>
                    <a:lnTo>
                      <a:pt x="44" y="358"/>
                    </a:lnTo>
                    <a:lnTo>
                      <a:pt x="54" y="303"/>
                    </a:lnTo>
                    <a:lnTo>
                      <a:pt x="59" y="235"/>
                    </a:lnTo>
                    <a:lnTo>
                      <a:pt x="54" y="174"/>
                    </a:lnTo>
                    <a:lnTo>
                      <a:pt x="45" y="120"/>
                    </a:lnTo>
                    <a:lnTo>
                      <a:pt x="35" y="69"/>
                    </a:lnTo>
                    <a:lnTo>
                      <a:pt x="18" y="2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8" name="Oval 12"/>
              <p:cNvSpPr>
                <a:spLocks noChangeArrowheads="1"/>
              </p:cNvSpPr>
              <p:nvPr/>
            </p:nvSpPr>
            <p:spPr bwMode="auto">
              <a:xfrm>
                <a:off x="2474" y="1995"/>
                <a:ext cx="70" cy="7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sp>
          <p:nvSpPr>
            <p:cNvPr id="58404" name="Line 13"/>
            <p:cNvSpPr>
              <a:spLocks noChangeShapeType="1"/>
            </p:cNvSpPr>
            <p:nvPr/>
          </p:nvSpPr>
          <p:spPr bwMode="auto">
            <a:xfrm flipH="1">
              <a:off x="1779" y="1932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05" name="Line 14"/>
            <p:cNvSpPr>
              <a:spLocks noChangeShapeType="1"/>
            </p:cNvSpPr>
            <p:nvPr/>
          </p:nvSpPr>
          <p:spPr bwMode="auto">
            <a:xfrm flipH="1">
              <a:off x="1779" y="2136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06" name="Line 15"/>
            <p:cNvSpPr>
              <a:spLocks noChangeShapeType="1"/>
            </p:cNvSpPr>
            <p:nvPr/>
          </p:nvSpPr>
          <p:spPr bwMode="auto">
            <a:xfrm flipH="1">
              <a:off x="2544" y="2028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372" name="Group 16"/>
          <p:cNvGrpSpPr>
            <a:grpSpLocks/>
          </p:cNvGrpSpPr>
          <p:nvPr/>
        </p:nvGrpSpPr>
        <p:grpSpPr bwMode="auto">
          <a:xfrm>
            <a:off x="928688" y="2130425"/>
            <a:ext cx="1344612" cy="758825"/>
            <a:chOff x="2801" y="1791"/>
            <a:chExt cx="847" cy="478"/>
          </a:xfrm>
        </p:grpSpPr>
        <p:grpSp>
          <p:nvGrpSpPr>
            <p:cNvPr id="58397" name="Group 17"/>
            <p:cNvGrpSpPr>
              <a:grpSpLocks/>
            </p:cNvGrpSpPr>
            <p:nvPr/>
          </p:nvGrpSpPr>
          <p:grpSpPr bwMode="auto">
            <a:xfrm>
              <a:off x="2950" y="1791"/>
              <a:ext cx="549" cy="478"/>
              <a:chOff x="2950" y="1791"/>
              <a:chExt cx="549" cy="478"/>
            </a:xfrm>
          </p:grpSpPr>
          <p:sp>
            <p:nvSpPr>
              <p:cNvPr id="58401" name="AutoShape 18"/>
              <p:cNvSpPr>
                <a:spLocks noChangeArrowheads="1"/>
              </p:cNvSpPr>
              <p:nvPr/>
            </p:nvSpPr>
            <p:spPr bwMode="auto">
              <a:xfrm>
                <a:off x="2950" y="1791"/>
                <a:ext cx="479" cy="478"/>
              </a:xfrm>
              <a:prstGeom prst="flowChartDelay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58402" name="Oval 19"/>
              <p:cNvSpPr>
                <a:spLocks noChangeArrowheads="1"/>
              </p:cNvSpPr>
              <p:nvPr/>
            </p:nvSpPr>
            <p:spPr bwMode="auto">
              <a:xfrm>
                <a:off x="3429" y="1995"/>
                <a:ext cx="70" cy="7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sp>
          <p:nvSpPr>
            <p:cNvPr id="58398" name="Line 20"/>
            <p:cNvSpPr>
              <a:spLocks noChangeShapeType="1"/>
            </p:cNvSpPr>
            <p:nvPr/>
          </p:nvSpPr>
          <p:spPr bwMode="auto">
            <a:xfrm flipH="1">
              <a:off x="2801" y="1932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99" name="Line 21"/>
            <p:cNvSpPr>
              <a:spLocks noChangeShapeType="1"/>
            </p:cNvSpPr>
            <p:nvPr/>
          </p:nvSpPr>
          <p:spPr bwMode="auto">
            <a:xfrm flipH="1">
              <a:off x="2801" y="2136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00" name="Line 22"/>
            <p:cNvSpPr>
              <a:spLocks noChangeShapeType="1"/>
            </p:cNvSpPr>
            <p:nvPr/>
          </p:nvSpPr>
          <p:spPr bwMode="auto">
            <a:xfrm flipH="1">
              <a:off x="3499" y="2028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373" name="Group 23"/>
          <p:cNvGrpSpPr>
            <a:grpSpLocks/>
          </p:cNvGrpSpPr>
          <p:nvPr/>
        </p:nvGrpSpPr>
        <p:grpSpPr bwMode="auto">
          <a:xfrm>
            <a:off x="6321425" y="1092200"/>
            <a:ext cx="1341438" cy="742950"/>
            <a:chOff x="3803" y="1796"/>
            <a:chExt cx="845" cy="468"/>
          </a:xfrm>
        </p:grpSpPr>
        <p:sp>
          <p:nvSpPr>
            <p:cNvPr id="58393" name="Freeform 24"/>
            <p:cNvSpPr>
              <a:spLocks/>
            </p:cNvSpPr>
            <p:nvPr/>
          </p:nvSpPr>
          <p:spPr bwMode="auto">
            <a:xfrm>
              <a:off x="3905" y="1796"/>
              <a:ext cx="594" cy="468"/>
            </a:xfrm>
            <a:custGeom>
              <a:avLst/>
              <a:gdLst>
                <a:gd name="T0" fmla="*/ 2 w 594"/>
                <a:gd name="T1" fmla="*/ 0 h 468"/>
                <a:gd name="T2" fmla="*/ 87 w 594"/>
                <a:gd name="T3" fmla="*/ 1 h 468"/>
                <a:gd name="T4" fmla="*/ 171 w 594"/>
                <a:gd name="T5" fmla="*/ 16 h 468"/>
                <a:gd name="T6" fmla="*/ 257 w 594"/>
                <a:gd name="T7" fmla="*/ 34 h 468"/>
                <a:gd name="T8" fmla="*/ 335 w 594"/>
                <a:gd name="T9" fmla="*/ 63 h 468"/>
                <a:gd name="T10" fmla="*/ 425 w 594"/>
                <a:gd name="T11" fmla="*/ 102 h 468"/>
                <a:gd name="T12" fmla="*/ 497 w 594"/>
                <a:gd name="T13" fmla="*/ 144 h 468"/>
                <a:gd name="T14" fmla="*/ 549 w 594"/>
                <a:gd name="T15" fmla="*/ 186 h 468"/>
                <a:gd name="T16" fmla="*/ 594 w 594"/>
                <a:gd name="T17" fmla="*/ 237 h 468"/>
                <a:gd name="T18" fmla="*/ 542 w 594"/>
                <a:gd name="T19" fmla="*/ 288 h 468"/>
                <a:gd name="T20" fmla="*/ 498 w 594"/>
                <a:gd name="T21" fmla="*/ 324 h 468"/>
                <a:gd name="T22" fmla="*/ 444 w 594"/>
                <a:gd name="T23" fmla="*/ 357 h 468"/>
                <a:gd name="T24" fmla="*/ 378 w 594"/>
                <a:gd name="T25" fmla="*/ 391 h 468"/>
                <a:gd name="T26" fmla="*/ 315 w 594"/>
                <a:gd name="T27" fmla="*/ 412 h 468"/>
                <a:gd name="T28" fmla="*/ 243 w 594"/>
                <a:gd name="T29" fmla="*/ 438 h 468"/>
                <a:gd name="T30" fmla="*/ 155 w 594"/>
                <a:gd name="T31" fmla="*/ 454 h 468"/>
                <a:gd name="T32" fmla="*/ 80 w 594"/>
                <a:gd name="T33" fmla="*/ 466 h 468"/>
                <a:gd name="T34" fmla="*/ 41 w 594"/>
                <a:gd name="T35" fmla="*/ 468 h 468"/>
                <a:gd name="T36" fmla="*/ 0 w 594"/>
                <a:gd name="T37" fmla="*/ 466 h 468"/>
                <a:gd name="T38" fmla="*/ 26 w 594"/>
                <a:gd name="T39" fmla="*/ 420 h 468"/>
                <a:gd name="T40" fmla="*/ 44 w 594"/>
                <a:gd name="T41" fmla="*/ 358 h 468"/>
                <a:gd name="T42" fmla="*/ 54 w 594"/>
                <a:gd name="T43" fmla="*/ 303 h 468"/>
                <a:gd name="T44" fmla="*/ 59 w 594"/>
                <a:gd name="T45" fmla="*/ 235 h 468"/>
                <a:gd name="T46" fmla="*/ 54 w 594"/>
                <a:gd name="T47" fmla="*/ 174 h 468"/>
                <a:gd name="T48" fmla="*/ 45 w 594"/>
                <a:gd name="T49" fmla="*/ 120 h 468"/>
                <a:gd name="T50" fmla="*/ 35 w 594"/>
                <a:gd name="T51" fmla="*/ 69 h 468"/>
                <a:gd name="T52" fmla="*/ 18 w 594"/>
                <a:gd name="T53" fmla="*/ 28 h 468"/>
                <a:gd name="T54" fmla="*/ 2 w 594"/>
                <a:gd name="T55" fmla="*/ 0 h 4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94"/>
                <a:gd name="T85" fmla="*/ 0 h 468"/>
                <a:gd name="T86" fmla="*/ 594 w 594"/>
                <a:gd name="T87" fmla="*/ 468 h 4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94" h="468">
                  <a:moveTo>
                    <a:pt x="2" y="0"/>
                  </a:moveTo>
                  <a:lnTo>
                    <a:pt x="87" y="1"/>
                  </a:lnTo>
                  <a:lnTo>
                    <a:pt x="171" y="16"/>
                  </a:lnTo>
                  <a:lnTo>
                    <a:pt x="257" y="34"/>
                  </a:lnTo>
                  <a:lnTo>
                    <a:pt x="335" y="63"/>
                  </a:lnTo>
                  <a:lnTo>
                    <a:pt x="425" y="102"/>
                  </a:lnTo>
                  <a:lnTo>
                    <a:pt x="497" y="144"/>
                  </a:lnTo>
                  <a:lnTo>
                    <a:pt x="549" y="186"/>
                  </a:lnTo>
                  <a:lnTo>
                    <a:pt x="594" y="237"/>
                  </a:lnTo>
                  <a:lnTo>
                    <a:pt x="542" y="288"/>
                  </a:lnTo>
                  <a:lnTo>
                    <a:pt x="498" y="324"/>
                  </a:lnTo>
                  <a:lnTo>
                    <a:pt x="444" y="357"/>
                  </a:lnTo>
                  <a:lnTo>
                    <a:pt x="378" y="391"/>
                  </a:lnTo>
                  <a:lnTo>
                    <a:pt x="315" y="412"/>
                  </a:lnTo>
                  <a:lnTo>
                    <a:pt x="243" y="438"/>
                  </a:lnTo>
                  <a:lnTo>
                    <a:pt x="155" y="454"/>
                  </a:lnTo>
                  <a:lnTo>
                    <a:pt x="80" y="466"/>
                  </a:lnTo>
                  <a:lnTo>
                    <a:pt x="41" y="468"/>
                  </a:lnTo>
                  <a:lnTo>
                    <a:pt x="0" y="466"/>
                  </a:lnTo>
                  <a:lnTo>
                    <a:pt x="26" y="420"/>
                  </a:lnTo>
                  <a:lnTo>
                    <a:pt x="44" y="358"/>
                  </a:lnTo>
                  <a:lnTo>
                    <a:pt x="54" y="303"/>
                  </a:lnTo>
                  <a:lnTo>
                    <a:pt x="59" y="235"/>
                  </a:lnTo>
                  <a:lnTo>
                    <a:pt x="54" y="174"/>
                  </a:lnTo>
                  <a:lnTo>
                    <a:pt x="45" y="120"/>
                  </a:lnTo>
                  <a:lnTo>
                    <a:pt x="35" y="69"/>
                  </a:lnTo>
                  <a:lnTo>
                    <a:pt x="18" y="2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94" name="Line 25"/>
            <p:cNvSpPr>
              <a:spLocks noChangeShapeType="1"/>
            </p:cNvSpPr>
            <p:nvPr/>
          </p:nvSpPr>
          <p:spPr bwMode="auto">
            <a:xfrm flipH="1">
              <a:off x="3803" y="1933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95" name="Line 26"/>
            <p:cNvSpPr>
              <a:spLocks noChangeShapeType="1"/>
            </p:cNvSpPr>
            <p:nvPr/>
          </p:nvSpPr>
          <p:spPr bwMode="auto">
            <a:xfrm flipH="1">
              <a:off x="3803" y="2136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96" name="Line 27"/>
            <p:cNvSpPr>
              <a:spLocks noChangeShapeType="1"/>
            </p:cNvSpPr>
            <p:nvPr/>
          </p:nvSpPr>
          <p:spPr bwMode="auto">
            <a:xfrm flipH="1">
              <a:off x="4499" y="2033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374" name="Group 28"/>
          <p:cNvGrpSpPr>
            <a:grpSpLocks/>
          </p:cNvGrpSpPr>
          <p:nvPr/>
        </p:nvGrpSpPr>
        <p:grpSpPr bwMode="auto">
          <a:xfrm>
            <a:off x="1473200" y="715963"/>
            <a:ext cx="1236663" cy="758825"/>
            <a:chOff x="4755" y="1791"/>
            <a:chExt cx="779" cy="478"/>
          </a:xfrm>
        </p:grpSpPr>
        <p:sp>
          <p:nvSpPr>
            <p:cNvPr id="58389" name="AutoShape 29"/>
            <p:cNvSpPr>
              <a:spLocks noChangeArrowheads="1"/>
            </p:cNvSpPr>
            <p:nvPr/>
          </p:nvSpPr>
          <p:spPr bwMode="auto">
            <a:xfrm>
              <a:off x="4906" y="1791"/>
              <a:ext cx="479" cy="478"/>
            </a:xfrm>
            <a:prstGeom prst="flowChartDelay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8390" name="Line 30"/>
            <p:cNvSpPr>
              <a:spLocks noChangeShapeType="1"/>
            </p:cNvSpPr>
            <p:nvPr/>
          </p:nvSpPr>
          <p:spPr bwMode="auto">
            <a:xfrm flipH="1">
              <a:off x="4755" y="1932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91" name="Line 31"/>
            <p:cNvSpPr>
              <a:spLocks noChangeShapeType="1"/>
            </p:cNvSpPr>
            <p:nvPr/>
          </p:nvSpPr>
          <p:spPr bwMode="auto">
            <a:xfrm flipH="1">
              <a:off x="4755" y="2136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92" name="Line 32"/>
            <p:cNvSpPr>
              <a:spLocks noChangeShapeType="1"/>
            </p:cNvSpPr>
            <p:nvPr/>
          </p:nvSpPr>
          <p:spPr bwMode="auto">
            <a:xfrm flipH="1">
              <a:off x="5385" y="2028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375" name="Group 33"/>
          <p:cNvGrpSpPr>
            <a:grpSpLocks/>
          </p:cNvGrpSpPr>
          <p:nvPr/>
        </p:nvGrpSpPr>
        <p:grpSpPr bwMode="auto">
          <a:xfrm>
            <a:off x="6992938" y="5322888"/>
            <a:ext cx="1341437" cy="744537"/>
            <a:chOff x="1215" y="2964"/>
            <a:chExt cx="845" cy="469"/>
          </a:xfrm>
        </p:grpSpPr>
        <p:sp>
          <p:nvSpPr>
            <p:cNvPr id="58384" name="Freeform 34"/>
            <p:cNvSpPr>
              <a:spLocks/>
            </p:cNvSpPr>
            <p:nvPr/>
          </p:nvSpPr>
          <p:spPr bwMode="auto">
            <a:xfrm>
              <a:off x="1317" y="2965"/>
              <a:ext cx="594" cy="468"/>
            </a:xfrm>
            <a:custGeom>
              <a:avLst/>
              <a:gdLst>
                <a:gd name="T0" fmla="*/ 2 w 594"/>
                <a:gd name="T1" fmla="*/ 0 h 468"/>
                <a:gd name="T2" fmla="*/ 87 w 594"/>
                <a:gd name="T3" fmla="*/ 1 h 468"/>
                <a:gd name="T4" fmla="*/ 171 w 594"/>
                <a:gd name="T5" fmla="*/ 16 h 468"/>
                <a:gd name="T6" fmla="*/ 257 w 594"/>
                <a:gd name="T7" fmla="*/ 34 h 468"/>
                <a:gd name="T8" fmla="*/ 335 w 594"/>
                <a:gd name="T9" fmla="*/ 63 h 468"/>
                <a:gd name="T10" fmla="*/ 425 w 594"/>
                <a:gd name="T11" fmla="*/ 102 h 468"/>
                <a:gd name="T12" fmla="*/ 497 w 594"/>
                <a:gd name="T13" fmla="*/ 144 h 468"/>
                <a:gd name="T14" fmla="*/ 549 w 594"/>
                <a:gd name="T15" fmla="*/ 186 h 468"/>
                <a:gd name="T16" fmla="*/ 594 w 594"/>
                <a:gd name="T17" fmla="*/ 237 h 468"/>
                <a:gd name="T18" fmla="*/ 542 w 594"/>
                <a:gd name="T19" fmla="*/ 288 h 468"/>
                <a:gd name="T20" fmla="*/ 498 w 594"/>
                <a:gd name="T21" fmla="*/ 324 h 468"/>
                <a:gd name="T22" fmla="*/ 444 w 594"/>
                <a:gd name="T23" fmla="*/ 357 h 468"/>
                <a:gd name="T24" fmla="*/ 378 w 594"/>
                <a:gd name="T25" fmla="*/ 391 h 468"/>
                <a:gd name="T26" fmla="*/ 315 w 594"/>
                <a:gd name="T27" fmla="*/ 412 h 468"/>
                <a:gd name="T28" fmla="*/ 243 w 594"/>
                <a:gd name="T29" fmla="*/ 438 h 468"/>
                <a:gd name="T30" fmla="*/ 155 w 594"/>
                <a:gd name="T31" fmla="*/ 454 h 468"/>
                <a:gd name="T32" fmla="*/ 80 w 594"/>
                <a:gd name="T33" fmla="*/ 466 h 468"/>
                <a:gd name="T34" fmla="*/ 41 w 594"/>
                <a:gd name="T35" fmla="*/ 468 h 468"/>
                <a:gd name="T36" fmla="*/ 0 w 594"/>
                <a:gd name="T37" fmla="*/ 466 h 468"/>
                <a:gd name="T38" fmla="*/ 26 w 594"/>
                <a:gd name="T39" fmla="*/ 420 h 468"/>
                <a:gd name="T40" fmla="*/ 44 w 594"/>
                <a:gd name="T41" fmla="*/ 358 h 468"/>
                <a:gd name="T42" fmla="*/ 54 w 594"/>
                <a:gd name="T43" fmla="*/ 303 h 468"/>
                <a:gd name="T44" fmla="*/ 59 w 594"/>
                <a:gd name="T45" fmla="*/ 235 h 468"/>
                <a:gd name="T46" fmla="*/ 54 w 594"/>
                <a:gd name="T47" fmla="*/ 174 h 468"/>
                <a:gd name="T48" fmla="*/ 45 w 594"/>
                <a:gd name="T49" fmla="*/ 120 h 468"/>
                <a:gd name="T50" fmla="*/ 35 w 594"/>
                <a:gd name="T51" fmla="*/ 69 h 468"/>
                <a:gd name="T52" fmla="*/ 18 w 594"/>
                <a:gd name="T53" fmla="*/ 28 h 468"/>
                <a:gd name="T54" fmla="*/ 2 w 594"/>
                <a:gd name="T55" fmla="*/ 0 h 4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94"/>
                <a:gd name="T85" fmla="*/ 0 h 468"/>
                <a:gd name="T86" fmla="*/ 594 w 594"/>
                <a:gd name="T87" fmla="*/ 468 h 4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94" h="468">
                  <a:moveTo>
                    <a:pt x="2" y="0"/>
                  </a:moveTo>
                  <a:lnTo>
                    <a:pt x="87" y="1"/>
                  </a:lnTo>
                  <a:lnTo>
                    <a:pt x="171" y="16"/>
                  </a:lnTo>
                  <a:lnTo>
                    <a:pt x="257" y="34"/>
                  </a:lnTo>
                  <a:lnTo>
                    <a:pt x="335" y="63"/>
                  </a:lnTo>
                  <a:lnTo>
                    <a:pt x="425" y="102"/>
                  </a:lnTo>
                  <a:lnTo>
                    <a:pt x="497" y="144"/>
                  </a:lnTo>
                  <a:lnTo>
                    <a:pt x="549" y="186"/>
                  </a:lnTo>
                  <a:lnTo>
                    <a:pt x="594" y="237"/>
                  </a:lnTo>
                  <a:lnTo>
                    <a:pt x="542" y="288"/>
                  </a:lnTo>
                  <a:lnTo>
                    <a:pt x="498" y="324"/>
                  </a:lnTo>
                  <a:lnTo>
                    <a:pt x="444" y="357"/>
                  </a:lnTo>
                  <a:lnTo>
                    <a:pt x="378" y="391"/>
                  </a:lnTo>
                  <a:lnTo>
                    <a:pt x="315" y="412"/>
                  </a:lnTo>
                  <a:lnTo>
                    <a:pt x="243" y="438"/>
                  </a:lnTo>
                  <a:lnTo>
                    <a:pt x="155" y="454"/>
                  </a:lnTo>
                  <a:lnTo>
                    <a:pt x="80" y="466"/>
                  </a:lnTo>
                  <a:lnTo>
                    <a:pt x="41" y="468"/>
                  </a:lnTo>
                  <a:lnTo>
                    <a:pt x="0" y="466"/>
                  </a:lnTo>
                  <a:lnTo>
                    <a:pt x="26" y="420"/>
                  </a:lnTo>
                  <a:lnTo>
                    <a:pt x="44" y="358"/>
                  </a:lnTo>
                  <a:lnTo>
                    <a:pt x="54" y="303"/>
                  </a:lnTo>
                  <a:lnTo>
                    <a:pt x="59" y="235"/>
                  </a:lnTo>
                  <a:lnTo>
                    <a:pt x="54" y="174"/>
                  </a:lnTo>
                  <a:lnTo>
                    <a:pt x="45" y="120"/>
                  </a:lnTo>
                  <a:lnTo>
                    <a:pt x="35" y="69"/>
                  </a:lnTo>
                  <a:lnTo>
                    <a:pt x="18" y="2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85" name="Line 35"/>
            <p:cNvSpPr>
              <a:spLocks noChangeShapeType="1"/>
            </p:cNvSpPr>
            <p:nvPr/>
          </p:nvSpPr>
          <p:spPr bwMode="auto">
            <a:xfrm flipH="1">
              <a:off x="1215" y="3102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6" name="Line 36"/>
            <p:cNvSpPr>
              <a:spLocks noChangeShapeType="1"/>
            </p:cNvSpPr>
            <p:nvPr/>
          </p:nvSpPr>
          <p:spPr bwMode="auto">
            <a:xfrm flipH="1">
              <a:off x="1215" y="3305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7" name="Line 37"/>
            <p:cNvSpPr>
              <a:spLocks noChangeShapeType="1"/>
            </p:cNvSpPr>
            <p:nvPr/>
          </p:nvSpPr>
          <p:spPr bwMode="auto">
            <a:xfrm flipH="1">
              <a:off x="1911" y="3202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8" name="Freeform 38"/>
            <p:cNvSpPr>
              <a:spLocks/>
            </p:cNvSpPr>
            <p:nvPr/>
          </p:nvSpPr>
          <p:spPr bwMode="auto">
            <a:xfrm>
              <a:off x="1269" y="2964"/>
              <a:ext cx="60" cy="466"/>
            </a:xfrm>
            <a:custGeom>
              <a:avLst/>
              <a:gdLst>
                <a:gd name="T0" fmla="*/ 0 w 60"/>
                <a:gd name="T1" fmla="*/ 466 h 466"/>
                <a:gd name="T2" fmla="*/ 21 w 60"/>
                <a:gd name="T3" fmla="*/ 430 h 466"/>
                <a:gd name="T4" fmla="*/ 33 w 60"/>
                <a:gd name="T5" fmla="*/ 402 h 466"/>
                <a:gd name="T6" fmla="*/ 44 w 60"/>
                <a:gd name="T7" fmla="*/ 360 h 466"/>
                <a:gd name="T8" fmla="*/ 53 w 60"/>
                <a:gd name="T9" fmla="*/ 316 h 466"/>
                <a:gd name="T10" fmla="*/ 57 w 60"/>
                <a:gd name="T11" fmla="*/ 274 h 466"/>
                <a:gd name="T12" fmla="*/ 60 w 60"/>
                <a:gd name="T13" fmla="*/ 234 h 466"/>
                <a:gd name="T14" fmla="*/ 57 w 60"/>
                <a:gd name="T15" fmla="*/ 190 h 466"/>
                <a:gd name="T16" fmla="*/ 50 w 60"/>
                <a:gd name="T17" fmla="*/ 142 h 466"/>
                <a:gd name="T18" fmla="*/ 41 w 60"/>
                <a:gd name="T19" fmla="*/ 90 h 466"/>
                <a:gd name="T20" fmla="*/ 27 w 60"/>
                <a:gd name="T21" fmla="*/ 48 h 466"/>
                <a:gd name="T22" fmla="*/ 12 w 60"/>
                <a:gd name="T23" fmla="*/ 15 h 466"/>
                <a:gd name="T24" fmla="*/ 5 w 60"/>
                <a:gd name="T25" fmla="*/ 0 h 4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466"/>
                <a:gd name="T41" fmla="*/ 60 w 60"/>
                <a:gd name="T42" fmla="*/ 466 h 4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466">
                  <a:moveTo>
                    <a:pt x="0" y="466"/>
                  </a:moveTo>
                  <a:lnTo>
                    <a:pt x="21" y="430"/>
                  </a:lnTo>
                  <a:lnTo>
                    <a:pt x="33" y="402"/>
                  </a:lnTo>
                  <a:lnTo>
                    <a:pt x="44" y="360"/>
                  </a:lnTo>
                  <a:lnTo>
                    <a:pt x="53" y="316"/>
                  </a:lnTo>
                  <a:lnTo>
                    <a:pt x="57" y="274"/>
                  </a:lnTo>
                  <a:lnTo>
                    <a:pt x="60" y="234"/>
                  </a:lnTo>
                  <a:lnTo>
                    <a:pt x="57" y="190"/>
                  </a:lnTo>
                  <a:lnTo>
                    <a:pt x="50" y="142"/>
                  </a:lnTo>
                  <a:lnTo>
                    <a:pt x="41" y="90"/>
                  </a:lnTo>
                  <a:lnTo>
                    <a:pt x="27" y="48"/>
                  </a:lnTo>
                  <a:lnTo>
                    <a:pt x="12" y="15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376" name="Group 39"/>
          <p:cNvGrpSpPr>
            <a:grpSpLocks/>
          </p:cNvGrpSpPr>
          <p:nvPr/>
        </p:nvGrpSpPr>
        <p:grpSpPr bwMode="auto">
          <a:xfrm>
            <a:off x="2816225" y="4033838"/>
            <a:ext cx="1450975" cy="742950"/>
            <a:chOff x="2499" y="2970"/>
            <a:chExt cx="914" cy="468"/>
          </a:xfrm>
        </p:grpSpPr>
        <p:sp>
          <p:nvSpPr>
            <p:cNvPr id="58377" name="Freeform 40"/>
            <p:cNvSpPr>
              <a:spLocks/>
            </p:cNvSpPr>
            <p:nvPr/>
          </p:nvSpPr>
          <p:spPr bwMode="auto">
            <a:xfrm>
              <a:off x="2549" y="2971"/>
              <a:ext cx="60" cy="466"/>
            </a:xfrm>
            <a:custGeom>
              <a:avLst/>
              <a:gdLst>
                <a:gd name="T0" fmla="*/ 0 w 60"/>
                <a:gd name="T1" fmla="*/ 466 h 466"/>
                <a:gd name="T2" fmla="*/ 21 w 60"/>
                <a:gd name="T3" fmla="*/ 430 h 466"/>
                <a:gd name="T4" fmla="*/ 33 w 60"/>
                <a:gd name="T5" fmla="*/ 402 h 466"/>
                <a:gd name="T6" fmla="*/ 44 w 60"/>
                <a:gd name="T7" fmla="*/ 360 h 466"/>
                <a:gd name="T8" fmla="*/ 53 w 60"/>
                <a:gd name="T9" fmla="*/ 316 h 466"/>
                <a:gd name="T10" fmla="*/ 57 w 60"/>
                <a:gd name="T11" fmla="*/ 274 h 466"/>
                <a:gd name="T12" fmla="*/ 60 w 60"/>
                <a:gd name="T13" fmla="*/ 234 h 466"/>
                <a:gd name="T14" fmla="*/ 57 w 60"/>
                <a:gd name="T15" fmla="*/ 190 h 466"/>
                <a:gd name="T16" fmla="*/ 50 w 60"/>
                <a:gd name="T17" fmla="*/ 142 h 466"/>
                <a:gd name="T18" fmla="*/ 41 w 60"/>
                <a:gd name="T19" fmla="*/ 90 h 466"/>
                <a:gd name="T20" fmla="*/ 27 w 60"/>
                <a:gd name="T21" fmla="*/ 48 h 466"/>
                <a:gd name="T22" fmla="*/ 12 w 60"/>
                <a:gd name="T23" fmla="*/ 15 h 466"/>
                <a:gd name="T24" fmla="*/ 5 w 60"/>
                <a:gd name="T25" fmla="*/ 0 h 4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466"/>
                <a:gd name="T41" fmla="*/ 60 w 60"/>
                <a:gd name="T42" fmla="*/ 466 h 4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466">
                  <a:moveTo>
                    <a:pt x="0" y="466"/>
                  </a:moveTo>
                  <a:lnTo>
                    <a:pt x="21" y="430"/>
                  </a:lnTo>
                  <a:lnTo>
                    <a:pt x="33" y="402"/>
                  </a:lnTo>
                  <a:lnTo>
                    <a:pt x="44" y="360"/>
                  </a:lnTo>
                  <a:lnTo>
                    <a:pt x="53" y="316"/>
                  </a:lnTo>
                  <a:lnTo>
                    <a:pt x="57" y="274"/>
                  </a:lnTo>
                  <a:lnTo>
                    <a:pt x="60" y="234"/>
                  </a:lnTo>
                  <a:lnTo>
                    <a:pt x="57" y="190"/>
                  </a:lnTo>
                  <a:lnTo>
                    <a:pt x="50" y="142"/>
                  </a:lnTo>
                  <a:lnTo>
                    <a:pt x="41" y="90"/>
                  </a:lnTo>
                  <a:lnTo>
                    <a:pt x="27" y="48"/>
                  </a:lnTo>
                  <a:lnTo>
                    <a:pt x="12" y="15"/>
                  </a:lnTo>
                  <a:lnTo>
                    <a:pt x="5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378" name="Group 41"/>
            <p:cNvGrpSpPr>
              <a:grpSpLocks/>
            </p:cNvGrpSpPr>
            <p:nvPr/>
          </p:nvGrpSpPr>
          <p:grpSpPr bwMode="auto">
            <a:xfrm>
              <a:off x="2600" y="2970"/>
              <a:ext cx="664" cy="468"/>
              <a:chOff x="1880" y="1796"/>
              <a:chExt cx="664" cy="468"/>
            </a:xfrm>
          </p:grpSpPr>
          <p:sp>
            <p:nvSpPr>
              <p:cNvPr id="58382" name="Freeform 42"/>
              <p:cNvSpPr>
                <a:spLocks/>
              </p:cNvSpPr>
              <p:nvPr/>
            </p:nvSpPr>
            <p:spPr bwMode="auto">
              <a:xfrm>
                <a:off x="1880" y="1796"/>
                <a:ext cx="594" cy="468"/>
              </a:xfrm>
              <a:custGeom>
                <a:avLst/>
                <a:gdLst>
                  <a:gd name="T0" fmla="*/ 2 w 594"/>
                  <a:gd name="T1" fmla="*/ 0 h 468"/>
                  <a:gd name="T2" fmla="*/ 87 w 594"/>
                  <a:gd name="T3" fmla="*/ 1 h 468"/>
                  <a:gd name="T4" fmla="*/ 171 w 594"/>
                  <a:gd name="T5" fmla="*/ 16 h 468"/>
                  <a:gd name="T6" fmla="*/ 257 w 594"/>
                  <a:gd name="T7" fmla="*/ 34 h 468"/>
                  <a:gd name="T8" fmla="*/ 335 w 594"/>
                  <a:gd name="T9" fmla="*/ 63 h 468"/>
                  <a:gd name="T10" fmla="*/ 425 w 594"/>
                  <a:gd name="T11" fmla="*/ 102 h 468"/>
                  <a:gd name="T12" fmla="*/ 497 w 594"/>
                  <a:gd name="T13" fmla="*/ 144 h 468"/>
                  <a:gd name="T14" fmla="*/ 549 w 594"/>
                  <a:gd name="T15" fmla="*/ 186 h 468"/>
                  <a:gd name="T16" fmla="*/ 594 w 594"/>
                  <a:gd name="T17" fmla="*/ 237 h 468"/>
                  <a:gd name="T18" fmla="*/ 542 w 594"/>
                  <a:gd name="T19" fmla="*/ 288 h 468"/>
                  <a:gd name="T20" fmla="*/ 498 w 594"/>
                  <a:gd name="T21" fmla="*/ 324 h 468"/>
                  <a:gd name="T22" fmla="*/ 444 w 594"/>
                  <a:gd name="T23" fmla="*/ 357 h 468"/>
                  <a:gd name="T24" fmla="*/ 378 w 594"/>
                  <a:gd name="T25" fmla="*/ 391 h 468"/>
                  <a:gd name="T26" fmla="*/ 315 w 594"/>
                  <a:gd name="T27" fmla="*/ 412 h 468"/>
                  <a:gd name="T28" fmla="*/ 243 w 594"/>
                  <a:gd name="T29" fmla="*/ 438 h 468"/>
                  <a:gd name="T30" fmla="*/ 155 w 594"/>
                  <a:gd name="T31" fmla="*/ 454 h 468"/>
                  <a:gd name="T32" fmla="*/ 80 w 594"/>
                  <a:gd name="T33" fmla="*/ 466 h 468"/>
                  <a:gd name="T34" fmla="*/ 41 w 594"/>
                  <a:gd name="T35" fmla="*/ 468 h 468"/>
                  <a:gd name="T36" fmla="*/ 0 w 594"/>
                  <a:gd name="T37" fmla="*/ 466 h 468"/>
                  <a:gd name="T38" fmla="*/ 26 w 594"/>
                  <a:gd name="T39" fmla="*/ 420 h 468"/>
                  <a:gd name="T40" fmla="*/ 44 w 594"/>
                  <a:gd name="T41" fmla="*/ 358 h 468"/>
                  <a:gd name="T42" fmla="*/ 54 w 594"/>
                  <a:gd name="T43" fmla="*/ 303 h 468"/>
                  <a:gd name="T44" fmla="*/ 59 w 594"/>
                  <a:gd name="T45" fmla="*/ 235 h 468"/>
                  <a:gd name="T46" fmla="*/ 54 w 594"/>
                  <a:gd name="T47" fmla="*/ 174 h 468"/>
                  <a:gd name="T48" fmla="*/ 45 w 594"/>
                  <a:gd name="T49" fmla="*/ 120 h 468"/>
                  <a:gd name="T50" fmla="*/ 35 w 594"/>
                  <a:gd name="T51" fmla="*/ 69 h 468"/>
                  <a:gd name="T52" fmla="*/ 18 w 594"/>
                  <a:gd name="T53" fmla="*/ 28 h 468"/>
                  <a:gd name="T54" fmla="*/ 2 w 594"/>
                  <a:gd name="T55" fmla="*/ 0 h 46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94"/>
                  <a:gd name="T85" fmla="*/ 0 h 468"/>
                  <a:gd name="T86" fmla="*/ 594 w 594"/>
                  <a:gd name="T87" fmla="*/ 468 h 46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94" h="468">
                    <a:moveTo>
                      <a:pt x="2" y="0"/>
                    </a:moveTo>
                    <a:lnTo>
                      <a:pt x="87" y="1"/>
                    </a:lnTo>
                    <a:lnTo>
                      <a:pt x="171" y="16"/>
                    </a:lnTo>
                    <a:lnTo>
                      <a:pt x="257" y="34"/>
                    </a:lnTo>
                    <a:lnTo>
                      <a:pt x="335" y="63"/>
                    </a:lnTo>
                    <a:lnTo>
                      <a:pt x="425" y="102"/>
                    </a:lnTo>
                    <a:lnTo>
                      <a:pt x="497" y="144"/>
                    </a:lnTo>
                    <a:lnTo>
                      <a:pt x="549" y="186"/>
                    </a:lnTo>
                    <a:lnTo>
                      <a:pt x="594" y="237"/>
                    </a:lnTo>
                    <a:lnTo>
                      <a:pt x="542" y="288"/>
                    </a:lnTo>
                    <a:lnTo>
                      <a:pt x="498" y="324"/>
                    </a:lnTo>
                    <a:lnTo>
                      <a:pt x="444" y="357"/>
                    </a:lnTo>
                    <a:lnTo>
                      <a:pt x="378" y="391"/>
                    </a:lnTo>
                    <a:lnTo>
                      <a:pt x="315" y="412"/>
                    </a:lnTo>
                    <a:lnTo>
                      <a:pt x="243" y="438"/>
                    </a:lnTo>
                    <a:lnTo>
                      <a:pt x="155" y="454"/>
                    </a:lnTo>
                    <a:lnTo>
                      <a:pt x="80" y="466"/>
                    </a:lnTo>
                    <a:lnTo>
                      <a:pt x="41" y="468"/>
                    </a:lnTo>
                    <a:lnTo>
                      <a:pt x="0" y="466"/>
                    </a:lnTo>
                    <a:lnTo>
                      <a:pt x="26" y="420"/>
                    </a:lnTo>
                    <a:lnTo>
                      <a:pt x="44" y="358"/>
                    </a:lnTo>
                    <a:lnTo>
                      <a:pt x="54" y="303"/>
                    </a:lnTo>
                    <a:lnTo>
                      <a:pt x="59" y="235"/>
                    </a:lnTo>
                    <a:lnTo>
                      <a:pt x="54" y="174"/>
                    </a:lnTo>
                    <a:lnTo>
                      <a:pt x="45" y="120"/>
                    </a:lnTo>
                    <a:lnTo>
                      <a:pt x="35" y="69"/>
                    </a:lnTo>
                    <a:lnTo>
                      <a:pt x="18" y="2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83" name="Oval 43"/>
              <p:cNvSpPr>
                <a:spLocks noChangeArrowheads="1"/>
              </p:cNvSpPr>
              <p:nvPr/>
            </p:nvSpPr>
            <p:spPr bwMode="auto">
              <a:xfrm>
                <a:off x="2474" y="1995"/>
                <a:ext cx="70" cy="7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sp>
          <p:nvSpPr>
            <p:cNvPr id="58379" name="Line 44"/>
            <p:cNvSpPr>
              <a:spLocks noChangeShapeType="1"/>
            </p:cNvSpPr>
            <p:nvPr/>
          </p:nvSpPr>
          <p:spPr bwMode="auto">
            <a:xfrm flipH="1">
              <a:off x="2499" y="3106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0" name="Line 45"/>
            <p:cNvSpPr>
              <a:spLocks noChangeShapeType="1"/>
            </p:cNvSpPr>
            <p:nvPr/>
          </p:nvSpPr>
          <p:spPr bwMode="auto">
            <a:xfrm flipH="1">
              <a:off x="2499" y="3310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1" name="Line 46"/>
            <p:cNvSpPr>
              <a:spLocks noChangeShapeType="1"/>
            </p:cNvSpPr>
            <p:nvPr/>
          </p:nvSpPr>
          <p:spPr bwMode="auto">
            <a:xfrm flipH="1">
              <a:off x="3264" y="3202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3"/>
          <p:cNvSpPr>
            <a:spLocks noGrp="1"/>
          </p:cNvSpPr>
          <p:nvPr>
            <p:ph type="ctrTitle"/>
          </p:nvPr>
        </p:nvSpPr>
        <p:spPr>
          <a:xfrm>
            <a:off x="685800" y="649288"/>
            <a:ext cx="7772400" cy="5692775"/>
          </a:xfrm>
        </p:spPr>
        <p:txBody>
          <a:bodyPr/>
          <a:lstStyle/>
          <a:p>
            <a:r>
              <a:rPr lang="en-US" sz="3600">
                <a:latin typeface="Arial" charset="0"/>
              </a:rPr>
              <a:t>First Draft of a Report on the EDVAC</a:t>
            </a:r>
            <a:br>
              <a:rPr lang="en-US" sz="3600">
                <a:latin typeface="Arial" charset="0"/>
              </a:rPr>
            </a:br>
            <a:r>
              <a:rPr lang="en-US" sz="3600">
                <a:latin typeface="Arial" charset="0"/>
              </a:rPr>
              <a:t>by John von Neumann,</a:t>
            </a:r>
            <a:br>
              <a:rPr lang="en-US" sz="3600">
                <a:latin typeface="Arial" charset="0"/>
              </a:rPr>
            </a:br>
            <a:r>
              <a:rPr lang="en-US" sz="3600">
                <a:latin typeface="Arial" charset="0"/>
              </a:rPr>
              <a:t>Contract No. W-670-ORD-4926,</a:t>
            </a:r>
            <a:br>
              <a:rPr lang="en-US" sz="3600">
                <a:latin typeface="Arial" charset="0"/>
              </a:rPr>
            </a:br>
            <a:r>
              <a:rPr lang="en-US" sz="3600">
                <a:latin typeface="Arial" charset="0"/>
              </a:rPr>
              <a:t>Between the United States Army Ordnance Department</a:t>
            </a:r>
            <a:br>
              <a:rPr lang="en-US" sz="3600">
                <a:latin typeface="Arial" charset="0"/>
              </a:rPr>
            </a:br>
            <a:r>
              <a:rPr lang="en-US" sz="3600">
                <a:latin typeface="Arial" charset="0"/>
              </a:rPr>
              <a:t>and the University of Pennsylvania Moore School of Electrical Engineering</a:t>
            </a:r>
            <a:br>
              <a:rPr lang="en-US" sz="3600">
                <a:latin typeface="Arial" charset="0"/>
              </a:rPr>
            </a:br>
            <a:r>
              <a:rPr lang="en-US" sz="3600">
                <a:latin typeface="Arial" charset="0"/>
              </a:rPr>
              <a:t>University of Pennsylvania</a:t>
            </a:r>
            <a:br>
              <a:rPr lang="en-US" sz="3600">
                <a:latin typeface="Arial" charset="0"/>
              </a:rPr>
            </a:br>
            <a:r>
              <a:rPr lang="en-US" sz="3600">
                <a:latin typeface="Arial" charset="0"/>
              </a:rPr>
              <a:t>June 30, 1945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von Neumann Model</a:t>
            </a:r>
          </a:p>
        </p:txBody>
      </p:sp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193675" y="3794125"/>
            <a:ext cx="4648200" cy="2393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5383213" y="4602163"/>
            <a:ext cx="1539875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INPUT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7162800" y="4602163"/>
            <a:ext cx="1524000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OUTPUT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2487613" y="1706563"/>
            <a:ext cx="1782762" cy="1662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4803775" y="1706563"/>
            <a:ext cx="1782763" cy="1662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2805113" y="2727325"/>
            <a:ext cx="1177925" cy="481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4" name="AutoShape 9"/>
          <p:cNvSpPr>
            <a:spLocks noChangeArrowheads="1"/>
          </p:cNvSpPr>
          <p:nvPr/>
        </p:nvSpPr>
        <p:spPr bwMode="auto">
          <a:xfrm>
            <a:off x="2805113" y="1811338"/>
            <a:ext cx="1177925" cy="820737"/>
          </a:xfrm>
          <a:prstGeom prst="rightArrow">
            <a:avLst>
              <a:gd name="adj1" fmla="val 50000"/>
              <a:gd name="adj2" fmla="val 3588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 rot="10800000">
            <a:off x="5100638" y="1965325"/>
            <a:ext cx="1052512" cy="579438"/>
          </a:xfrm>
          <a:custGeom>
            <a:avLst/>
            <a:gdLst>
              <a:gd name="T0" fmla="*/ 0 w 663"/>
              <a:gd name="T1" fmla="*/ 2147483647 h 365"/>
              <a:gd name="T2" fmla="*/ 2147483647 w 663"/>
              <a:gd name="T3" fmla="*/ 2147483647 h 365"/>
              <a:gd name="T4" fmla="*/ 2147483647 w 663"/>
              <a:gd name="T5" fmla="*/ 2147483647 h 365"/>
              <a:gd name="T6" fmla="*/ 2147483647 w 663"/>
              <a:gd name="T7" fmla="*/ 0 h 365"/>
              <a:gd name="T8" fmla="*/ 2147483647 w 663"/>
              <a:gd name="T9" fmla="*/ 2147483647 h 365"/>
              <a:gd name="T10" fmla="*/ 2147483647 w 663"/>
              <a:gd name="T11" fmla="*/ 2147483647 h 365"/>
              <a:gd name="T12" fmla="*/ 2147483647 w 663"/>
              <a:gd name="T13" fmla="*/ 2147483647 h 365"/>
              <a:gd name="T14" fmla="*/ 0 w 663"/>
              <a:gd name="T15" fmla="*/ 2147483647 h 36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63"/>
              <a:gd name="T25" fmla="*/ 0 h 365"/>
              <a:gd name="T26" fmla="*/ 663 w 663"/>
              <a:gd name="T27" fmla="*/ 365 h 36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63" h="365">
                <a:moveTo>
                  <a:pt x="0" y="2"/>
                </a:moveTo>
                <a:lnTo>
                  <a:pt x="240" y="2"/>
                </a:lnTo>
                <a:lnTo>
                  <a:pt x="330" y="153"/>
                </a:lnTo>
                <a:lnTo>
                  <a:pt x="423" y="0"/>
                </a:lnTo>
                <a:lnTo>
                  <a:pt x="663" y="2"/>
                </a:lnTo>
                <a:lnTo>
                  <a:pt x="497" y="365"/>
                </a:lnTo>
                <a:lnTo>
                  <a:pt x="162" y="365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6" name="Rectangle 11"/>
          <p:cNvSpPr>
            <a:spLocks noChangeArrowheads="1"/>
          </p:cNvSpPr>
          <p:nvPr/>
        </p:nvSpPr>
        <p:spPr bwMode="auto">
          <a:xfrm>
            <a:off x="5021263" y="2787650"/>
            <a:ext cx="1177925" cy="481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14349" name="Text Box 14"/>
          <p:cNvSpPr txBox="1">
            <a:spLocks noChangeArrowheads="1"/>
          </p:cNvSpPr>
          <p:nvPr/>
        </p:nvSpPr>
        <p:spPr bwMode="auto">
          <a:xfrm>
            <a:off x="1119188" y="2351618"/>
            <a:ext cx="130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CONTROL</a:t>
            </a:r>
          </a:p>
        </p:txBody>
      </p:sp>
      <p:sp>
        <p:nvSpPr>
          <p:cNvPr id="14350" name="Text Box 17"/>
          <p:cNvSpPr txBox="1">
            <a:spLocks noChangeArrowheads="1"/>
          </p:cNvSpPr>
          <p:nvPr/>
        </p:nvSpPr>
        <p:spPr bwMode="auto">
          <a:xfrm>
            <a:off x="6652155" y="2351618"/>
            <a:ext cx="1644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PROCESSOR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31788" y="3368675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MEMORY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928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central idea in the von Neumann model of computer processing is that the </a:t>
            </a:r>
            <a:r>
              <a:rPr lang="en-US" b="1" i="1" dirty="0">
                <a:latin typeface="Arial" charset="0"/>
              </a:rPr>
              <a:t>program</a:t>
            </a:r>
            <a:r>
              <a:rPr lang="en-US" dirty="0">
                <a:latin typeface="Arial" charset="0"/>
              </a:rPr>
              <a:t> and </a:t>
            </a:r>
            <a:r>
              <a:rPr lang="en-US" b="1" i="1" dirty="0">
                <a:latin typeface="Arial" charset="0"/>
              </a:rPr>
              <a:t>data</a:t>
            </a:r>
            <a:r>
              <a:rPr lang="en-US" dirty="0">
                <a:latin typeface="Arial" charset="0"/>
              </a:rPr>
              <a:t> are both </a:t>
            </a:r>
            <a:r>
              <a:rPr lang="en-US" b="1" i="1" dirty="0">
                <a:latin typeface="Arial" charset="0"/>
              </a:rPr>
              <a:t>stored</a:t>
            </a:r>
            <a:r>
              <a:rPr lang="en-US" dirty="0">
                <a:latin typeface="Arial" charset="0"/>
              </a:rPr>
              <a:t> as sequences of bits in the </a:t>
            </a:r>
            <a:r>
              <a:rPr lang="en-US" b="1" i="1" dirty="0">
                <a:latin typeface="Arial" charset="0"/>
              </a:rPr>
              <a:t>computer's memory</a:t>
            </a:r>
            <a:r>
              <a:rPr lang="en-US" dirty="0">
                <a:latin typeface="Arial" charset="0"/>
              </a:rPr>
              <a:t>, and the program is executed, one instruction at a time, under the direction of the control unit.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6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Hairs...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is also a class of architectures called “Modified Harvard Architecture”</a:t>
            </a:r>
          </a:p>
          <a:p>
            <a:r>
              <a:rPr lang="en-US" dirty="0" smtClean="0"/>
              <a:t>These are systems that may treat memory as a single address space, but provide different paths to the CPU for instructions and data, typically to improve performance</a:t>
            </a:r>
          </a:p>
          <a:p>
            <a:r>
              <a:rPr lang="en-US" dirty="0" smtClean="0"/>
              <a:t>That tells us that</a:t>
            </a:r>
            <a:r>
              <a:rPr lang="en-US" dirty="0"/>
              <a:t>, just like </a:t>
            </a:r>
            <a:r>
              <a:rPr lang="en-US" dirty="0" smtClean="0"/>
              <a:t>much of </a:t>
            </a:r>
            <a:r>
              <a:rPr lang="en-US" dirty="0"/>
              <a:t>the rest of </a:t>
            </a:r>
            <a:r>
              <a:rPr lang="en-US" dirty="0" smtClean="0"/>
              <a:t>computer architecture, there is a spectrum of possible architectures between Harvard and von Neumann</a:t>
            </a:r>
            <a:endParaRPr lang="en-US" dirty="0"/>
          </a:p>
          <a:p>
            <a:r>
              <a:rPr lang="en-US" dirty="0" smtClean="0"/>
              <a:t>Don’t let that worry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18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15903</TotalTime>
  <Words>2252</Words>
  <Application>Microsoft Macintosh PowerPoint</Application>
  <PresentationFormat>On-screen Show (4:3)</PresentationFormat>
  <Paragraphs>1146</Paragraphs>
  <Slides>59</Slides>
  <Notes>4</Notes>
  <HiddenSlides>11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Default Design</vt:lpstr>
      <vt:lpstr>Von Neumann Model</vt:lpstr>
      <vt:lpstr>Outline</vt:lpstr>
      <vt:lpstr>PowerPoint Presentation</vt:lpstr>
      <vt:lpstr>Harvard Model</vt:lpstr>
      <vt:lpstr>PowerPoint Presentation</vt:lpstr>
      <vt:lpstr>First Draft of a Report on the EDVAC by John von Neumann, Contract No. W-670-ORD-4926, Between the United States Army Ordnance Department and the University of Pennsylvania Moore School of Electrical Engineering University of Pennsylvania June 30, 1945</vt:lpstr>
      <vt:lpstr>von Neumann Model</vt:lpstr>
      <vt:lpstr>The Idea</vt:lpstr>
      <vt:lpstr>Splitting Hairs...</vt:lpstr>
      <vt:lpstr>Some Stats</vt:lpstr>
      <vt:lpstr>Machine Instructions as Data?</vt:lpstr>
      <vt:lpstr>Memory</vt:lpstr>
      <vt:lpstr>Memory</vt:lpstr>
      <vt:lpstr>von Neumann Model</vt:lpstr>
      <vt:lpstr>PowerPoint Presentation</vt:lpstr>
      <vt:lpstr>Situational Awareness</vt:lpstr>
      <vt:lpstr>PowerPoint Presentation</vt:lpstr>
      <vt:lpstr>Issues</vt:lpstr>
      <vt:lpstr>What is a Machine Instruction?</vt:lpstr>
      <vt:lpstr>Test Yourself</vt:lpstr>
      <vt:lpstr>Test Yourself</vt:lpstr>
      <vt:lpstr>LC-3 CPU</vt:lpstr>
      <vt:lpstr>LC-3 Instructions</vt:lpstr>
      <vt:lpstr>PowerPoint Presentation</vt:lpstr>
      <vt:lpstr>Instruction Example</vt:lpstr>
      <vt:lpstr>Instruction Cycle</vt:lpstr>
      <vt:lpstr>Before We Look at the Data Path During the Instruction Cycle...</vt:lpstr>
      <vt:lpstr>Register File Circuit</vt:lpstr>
      <vt:lpstr>Program Counter Circuit</vt:lpstr>
      <vt:lpstr>Instruction Processing: FETCH</vt:lpstr>
      <vt:lpstr>PowerPoint Presentation</vt:lpstr>
      <vt:lpstr>Instruction Processing: DECODE</vt:lpstr>
      <vt:lpstr>PowerPoint Presentation</vt:lpstr>
      <vt:lpstr>Instruction Processing: EVALUATE ADDRESS</vt:lpstr>
      <vt:lpstr>PowerPoint Presentation</vt:lpstr>
      <vt:lpstr>Instruction Processing: FETCH OPERANDS</vt:lpstr>
      <vt:lpstr>PowerPoint Presentation</vt:lpstr>
      <vt:lpstr>Instruction Processing: EXECUTE</vt:lpstr>
      <vt:lpstr>PowerPoint Presentation</vt:lpstr>
      <vt:lpstr>Instruction Processing: STORE RESULT</vt:lpstr>
      <vt:lpstr>PowerPoint Presentation</vt:lpstr>
      <vt:lpstr>Instruction Processing Summary</vt:lpstr>
      <vt:lpstr>Control Unit State Diagram</vt:lpstr>
      <vt:lpstr>LC-3 Finite State Machine  p. 568, Fig C.3</vt:lpstr>
      <vt:lpstr>Changing the Sequence of Instructions</vt:lpstr>
      <vt:lpstr>Example: LC-3 JMP Instruction</vt:lpstr>
      <vt:lpstr>PowerPoint Presentation</vt:lpstr>
      <vt:lpstr>Stopping the Clock</vt:lpstr>
      <vt:lpstr>Instructions</vt:lpstr>
      <vt:lpstr>Which is better?</vt:lpstr>
      <vt:lpstr>PowerPoint Presentation</vt:lpstr>
      <vt:lpstr>Treasure Map</vt:lpstr>
      <vt:lpstr>PowerPoint Presentation</vt:lpstr>
      <vt:lpstr>Flow Control</vt:lpstr>
      <vt:lpstr>Instructions</vt:lpstr>
      <vt:lpstr>PowerPoint Presentation</vt:lpstr>
      <vt:lpstr>Stopping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 &amp; Objectives</dc:title>
  <dc:creator>Bill Leahy</dc:creator>
  <cp:lastModifiedBy>Dan Forsyth</cp:lastModifiedBy>
  <cp:revision>132</cp:revision>
  <dcterms:created xsi:type="dcterms:W3CDTF">2004-07-11T12:37:23Z</dcterms:created>
  <dcterms:modified xsi:type="dcterms:W3CDTF">2018-09-12T22:27:47Z</dcterms:modified>
</cp:coreProperties>
</file>